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687" r:id="rId3"/>
    <p:sldMasterId id="2147483710" r:id="rId4"/>
  </p:sldMasterIdLst>
  <p:notesMasterIdLst>
    <p:notesMasterId r:id="rId33"/>
  </p:notesMasterIdLst>
  <p:sldIdLst>
    <p:sldId id="256" r:id="rId5"/>
    <p:sldId id="257" r:id="rId6"/>
    <p:sldId id="258" r:id="rId7"/>
    <p:sldId id="259" r:id="rId8"/>
    <p:sldId id="261" r:id="rId9"/>
    <p:sldId id="260" r:id="rId10"/>
    <p:sldId id="262" r:id="rId11"/>
    <p:sldId id="264" r:id="rId12"/>
    <p:sldId id="282" r:id="rId13"/>
    <p:sldId id="283" r:id="rId14"/>
    <p:sldId id="284" r:id="rId15"/>
    <p:sldId id="285" r:id="rId16"/>
    <p:sldId id="286" r:id="rId17"/>
    <p:sldId id="288" r:id="rId18"/>
    <p:sldId id="266" r:id="rId19"/>
    <p:sldId id="267" r:id="rId20"/>
    <p:sldId id="291" r:id="rId21"/>
    <p:sldId id="268" r:id="rId22"/>
    <p:sldId id="269" r:id="rId23"/>
    <p:sldId id="290" r:id="rId24"/>
    <p:sldId id="292" r:id="rId25"/>
    <p:sldId id="289" r:id="rId26"/>
    <p:sldId id="270" r:id="rId27"/>
    <p:sldId id="271" r:id="rId28"/>
    <p:sldId id="272" r:id="rId29"/>
    <p:sldId id="274" r:id="rId30"/>
    <p:sldId id="275" r:id="rId31"/>
    <p:sldId id="27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8983"/>
    <a:srgbClr val="5363C3"/>
    <a:srgbClr val="39A9DE"/>
    <a:srgbClr val="239A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48B96B-BE70-461A-872A-61FB2376E78A}" v="4" dt="2017-12-21T13:01:27.96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1886" autoAdjust="0"/>
  </p:normalViewPr>
  <p:slideViewPr>
    <p:cSldViewPr snapToGrid="0">
      <p:cViewPr>
        <p:scale>
          <a:sx n="100" d="100"/>
          <a:sy n="100" d="100"/>
        </p:scale>
        <p:origin x="72" y="366"/>
      </p:cViewPr>
      <p:guideLst>
        <p:guide pos="438"/>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ABDD63-8986-4F3F-82B0-3EBBD1A62EAA}" type="datetimeFigureOut">
              <a:rPr lang="zh-CN" altLang="en-US" smtClean="0"/>
              <a:t>2017/12/22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058CB-0A1A-41E8-92B1-76863249B62A}" type="slidenum">
              <a:rPr lang="zh-CN" altLang="en-US" smtClean="0"/>
              <a:t>‹#›</a:t>
            </a:fld>
            <a:endParaRPr lang="zh-CN" altLang="en-US"/>
          </a:p>
        </p:txBody>
      </p:sp>
    </p:spTree>
    <p:extLst>
      <p:ext uri="{BB962C8B-B14F-4D97-AF65-F5344CB8AC3E}">
        <p14:creationId xmlns:p14="http://schemas.microsoft.com/office/powerpoint/2010/main" val="1867970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7058CB-0A1A-41E8-92B1-76863249B62A}" type="slidenum">
              <a:rPr lang="zh-CN" altLang="en-US" smtClean="0"/>
              <a:t>5</a:t>
            </a:fld>
            <a:endParaRPr lang="zh-CN" altLang="en-US"/>
          </a:p>
        </p:txBody>
      </p:sp>
    </p:spTree>
    <p:extLst>
      <p:ext uri="{BB962C8B-B14F-4D97-AF65-F5344CB8AC3E}">
        <p14:creationId xmlns:p14="http://schemas.microsoft.com/office/powerpoint/2010/main" val="3768753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5354A-6AE3-4339-8CCC-A08EA35D160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CB18702-A3C6-4F62-9EE2-7D7F5B15E1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84D30B25-CF94-4F87-AF0E-E17AB753C02E}"/>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5" name="页脚占位符 4">
            <a:extLst>
              <a:ext uri="{FF2B5EF4-FFF2-40B4-BE49-F238E27FC236}">
                <a16:creationId xmlns:a16="http://schemas.microsoft.com/office/drawing/2014/main" id="{E393918B-C9A9-4E56-A9CA-431507C0A7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3E7282-053B-4C27-B2C5-8802C199AADF}"/>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1893756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A8760-2990-4982-A768-54A1FBEC1D7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9D45F7F-2748-475E-B0EB-AC10FA3F490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CA79189-002C-4648-91D3-7630BC375406}"/>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5" name="页脚占位符 4">
            <a:extLst>
              <a:ext uri="{FF2B5EF4-FFF2-40B4-BE49-F238E27FC236}">
                <a16:creationId xmlns:a16="http://schemas.microsoft.com/office/drawing/2014/main" id="{D47A83A1-E8DE-4172-BF16-EC9D121924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8F6BDE-76E6-49E5-88EB-F555A2F52AB4}"/>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348831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EC6343D-2B69-4B12-BD7E-AE2EA751D5B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FB64A78-39F7-4785-88B2-EA7D0943613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BEB7A8A-45D2-4C52-8BDB-F4567CF87845}"/>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5" name="页脚占位符 4">
            <a:extLst>
              <a:ext uri="{FF2B5EF4-FFF2-40B4-BE49-F238E27FC236}">
                <a16:creationId xmlns:a16="http://schemas.microsoft.com/office/drawing/2014/main" id="{9BAFF4BD-E1F5-4F14-82B0-3D4E1F7C2A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7F85F0-3E7B-481F-8020-D4F32744BC8E}"/>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271071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536768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610728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42485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02036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003479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990567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331859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408644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94327-5F82-4E75-8A29-EF4AA6B9D4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7BEE7A-BFE7-4C37-A111-9D66033657E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8DF1549-A6E5-4649-8D2F-79D267A6F524}"/>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5" name="页脚占位符 4">
            <a:extLst>
              <a:ext uri="{FF2B5EF4-FFF2-40B4-BE49-F238E27FC236}">
                <a16:creationId xmlns:a16="http://schemas.microsoft.com/office/drawing/2014/main" id="{7C33E2E4-D084-4F8C-BB0D-31C243FE9C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E23BC1-9751-4A21-B55A-A9ACE337B36E}"/>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897733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386225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3532323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111716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516652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3855875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7265120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557292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41715735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5499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3014569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DCA99-81BA-4721-8778-0F0B7D84ECF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58A4C9-7B69-4B4E-AC5D-C15E899AEB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9CE7CF1-3ED7-4EC2-8B5A-1D8D2CEA12C6}"/>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5" name="页脚占位符 4">
            <a:extLst>
              <a:ext uri="{FF2B5EF4-FFF2-40B4-BE49-F238E27FC236}">
                <a16:creationId xmlns:a16="http://schemas.microsoft.com/office/drawing/2014/main" id="{AF69F7C0-D2E6-4891-AC9F-379AA0343B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53243E-7932-4F56-9161-7A166B322CB2}"/>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33792394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26223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77621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773754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036030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3682301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38702672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58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528689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39916993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50121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A19CC-E054-4936-B680-1D53CF3705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B784FF-8CE8-419A-8979-8E9028514AA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8E3D4A9-4EFE-4069-B9A7-FEC9ECA0089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4534EF2-D49B-439F-AB56-771B8F47DE5F}"/>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6" name="页脚占位符 5">
            <a:extLst>
              <a:ext uri="{FF2B5EF4-FFF2-40B4-BE49-F238E27FC236}">
                <a16:creationId xmlns:a16="http://schemas.microsoft.com/office/drawing/2014/main" id="{9557AF77-C740-402A-8FFA-A2D833B923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1BB89F-2ED3-4E2B-AA51-673785D73100}"/>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3215730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768FD-CE5D-4CF5-901F-31D31AB8C16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D663FF-ECD4-4393-B703-DA6FFF2E4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7971487-E434-4D87-A1F0-C1FFEA2DB47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2FABAE-E77B-44E1-AE7B-AD6FF8AB6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9879710-F787-41DC-B350-EA6936D4CA3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C3E582D-6E4D-4EDD-9CA3-0A598792F03D}"/>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8" name="页脚占位符 7">
            <a:extLst>
              <a:ext uri="{FF2B5EF4-FFF2-40B4-BE49-F238E27FC236}">
                <a16:creationId xmlns:a16="http://schemas.microsoft.com/office/drawing/2014/main" id="{305F9B89-6D7D-4108-8941-1C5FACE9365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F3480BD-8159-4D89-86FC-394D2407BD0C}"/>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333914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22AA7-2F40-4B86-89A1-34EBE65E02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40315E-66A4-4B4D-9D81-387DC7334A25}"/>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4" name="页脚占位符 3">
            <a:extLst>
              <a:ext uri="{FF2B5EF4-FFF2-40B4-BE49-F238E27FC236}">
                <a16:creationId xmlns:a16="http://schemas.microsoft.com/office/drawing/2014/main" id="{F22242BE-6BE2-496D-87C6-5C7A7D15849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1C95233-55BC-479B-B66B-8E965CAA68BC}"/>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2276152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A7ED46-60DD-4753-B4DD-EBB3A8D848A7}"/>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3" name="页脚占位符 2">
            <a:extLst>
              <a:ext uri="{FF2B5EF4-FFF2-40B4-BE49-F238E27FC236}">
                <a16:creationId xmlns:a16="http://schemas.microsoft.com/office/drawing/2014/main" id="{7AB44D81-43F3-42DB-ABBA-F97E7ACBC09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228441F-6397-47B5-93FB-230C1F6789C2}"/>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263983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44AE6-74E1-4D54-8CBB-24BD91D871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35A8C36-0A91-497B-BB90-83268B0010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D20E031-CE3A-4396-806E-5B8405F1C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65C08ED-6612-4F7B-99FD-4EB24B9F9D64}"/>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6" name="页脚占位符 5">
            <a:extLst>
              <a:ext uri="{FF2B5EF4-FFF2-40B4-BE49-F238E27FC236}">
                <a16:creationId xmlns:a16="http://schemas.microsoft.com/office/drawing/2014/main" id="{2ACC69C4-3F16-4D60-94CD-23E0C7A232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F8618C-A6EA-49CF-AEBC-C2AE21E8A643}"/>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1062162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7A501-CA1D-430A-A05C-4EC1E99B52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A54A263-2019-4296-899C-680974CFA0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DB9478-2866-4A27-8ECC-0F811C087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CCE0B9E-9DB0-47BF-9B14-BD6C1588813F}"/>
              </a:ext>
            </a:extLst>
          </p:cNvPr>
          <p:cNvSpPr>
            <a:spLocks noGrp="1"/>
          </p:cNvSpPr>
          <p:nvPr>
            <p:ph type="dt" sz="half" idx="10"/>
          </p:nvPr>
        </p:nvSpPr>
        <p:spPr/>
        <p:txBody>
          <a:bodyPr/>
          <a:lstStyle/>
          <a:p>
            <a:fld id="{BDE03AE5-06C1-48DF-B7FB-BFF2A6A26E0D}" type="datetimeFigureOut">
              <a:rPr lang="zh-CN" altLang="en-US" smtClean="0"/>
              <a:t>2017/12/22</a:t>
            </a:fld>
            <a:endParaRPr lang="zh-CN" altLang="en-US"/>
          </a:p>
        </p:txBody>
      </p:sp>
      <p:sp>
        <p:nvSpPr>
          <p:cNvPr id="6" name="页脚占位符 5">
            <a:extLst>
              <a:ext uri="{FF2B5EF4-FFF2-40B4-BE49-F238E27FC236}">
                <a16:creationId xmlns:a16="http://schemas.microsoft.com/office/drawing/2014/main" id="{33039AEE-2677-4900-94F2-6F713A8890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98D1F1-AAF2-4465-AE71-FF06B3030A03}"/>
              </a:ext>
            </a:extLst>
          </p:cNvPr>
          <p:cNvSpPr>
            <a:spLocks noGrp="1"/>
          </p:cNvSpPr>
          <p:nvPr>
            <p:ph type="sldNum" sz="quarter" idx="12"/>
          </p:nvPr>
        </p:nvSpPr>
        <p:spPr/>
        <p:txBody>
          <a:body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103080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8AFDBE-27F7-4229-9815-0CA5BDBBDA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00F879-97E4-485B-99D7-02FB0FFACA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32B339-3770-4853-9899-F1FC086966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E03AE5-06C1-48DF-B7FB-BFF2A6A26E0D}" type="datetimeFigureOut">
              <a:rPr lang="zh-CN" altLang="en-US" smtClean="0"/>
              <a:t>2017/12/22</a:t>
            </a:fld>
            <a:endParaRPr lang="zh-CN" altLang="en-US"/>
          </a:p>
        </p:txBody>
      </p:sp>
      <p:sp>
        <p:nvSpPr>
          <p:cNvPr id="5" name="页脚占位符 4">
            <a:extLst>
              <a:ext uri="{FF2B5EF4-FFF2-40B4-BE49-F238E27FC236}">
                <a16:creationId xmlns:a16="http://schemas.microsoft.com/office/drawing/2014/main" id="{90F9829F-5B9A-443F-AFCC-86A3E6C3C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E2C215-2C57-4E84-A2E3-0F9F701EA0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4BBD9-40D4-4D74-8EC0-5BF1D052786A}" type="slidenum">
              <a:rPr lang="zh-CN" altLang="en-US" smtClean="0"/>
              <a:t>‹#›</a:t>
            </a:fld>
            <a:endParaRPr lang="zh-CN" altLang="en-US"/>
          </a:p>
        </p:txBody>
      </p:sp>
    </p:spTree>
    <p:extLst>
      <p:ext uri="{BB962C8B-B14F-4D97-AF65-F5344CB8AC3E}">
        <p14:creationId xmlns:p14="http://schemas.microsoft.com/office/powerpoint/2010/main" val="128341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34679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94425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92475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8.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 Id="rId5" Type="http://schemas.openxmlformats.org/officeDocument/2006/relationships/image" Target="../media/image5.png"/><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95083" y="2648954"/>
            <a:ext cx="8084654" cy="1041761"/>
          </a:xfrm>
        </p:spPr>
        <p:txBody>
          <a:bodyPr/>
          <a:lstStyle/>
          <a:p>
            <a:r>
              <a:rPr lang="zh-CN" altLang="zh-CN" sz="3600" dirty="0"/>
              <a:t>基于眼动技术的界面交互方式设计研究</a:t>
            </a:r>
            <a:endParaRPr kumimoji="1" lang="zh-CN" altLang="en-US" sz="3600" dirty="0"/>
          </a:p>
        </p:txBody>
      </p:sp>
      <p:sp>
        <p:nvSpPr>
          <p:cNvPr id="3" name="文本占位符 2"/>
          <p:cNvSpPr>
            <a:spLocks noGrp="1"/>
          </p:cNvSpPr>
          <p:nvPr>
            <p:ph type="body" sz="quarter" idx="14"/>
          </p:nvPr>
        </p:nvSpPr>
        <p:spPr>
          <a:xfrm>
            <a:off x="2371515" y="3396393"/>
            <a:ext cx="8084654" cy="588643"/>
          </a:xfrm>
        </p:spPr>
        <p:txBody>
          <a:bodyPr/>
          <a:lstStyle/>
          <a:p>
            <a:pPr algn="r"/>
            <a:r>
              <a:rPr lang="zh-CN" altLang="zh-CN" dirty="0"/>
              <a:t>——以电商</a:t>
            </a:r>
            <a:r>
              <a:rPr lang="zh-CN" altLang="en-US" dirty="0"/>
              <a:t>类</a:t>
            </a:r>
            <a:r>
              <a:rPr lang="zh-CN" altLang="zh-CN" dirty="0"/>
              <a:t>网站为例</a:t>
            </a:r>
            <a:endParaRPr kumimoji="1" lang="zh-CN" altLang="en-US" dirty="0"/>
          </a:p>
        </p:txBody>
      </p:sp>
      <p:sp>
        <p:nvSpPr>
          <p:cNvPr id="4" name="文本占位符 3"/>
          <p:cNvSpPr>
            <a:spLocks noGrp="1"/>
          </p:cNvSpPr>
          <p:nvPr>
            <p:ph type="body" sz="quarter" idx="15"/>
          </p:nvPr>
        </p:nvSpPr>
        <p:spPr>
          <a:xfrm>
            <a:off x="493289" y="5299020"/>
            <a:ext cx="3670938" cy="1287132"/>
          </a:xfrm>
        </p:spPr>
        <p:txBody>
          <a:bodyPr/>
          <a:lstStyle/>
          <a:p>
            <a:r>
              <a:rPr kumimoji="1" lang="zh-CN" altLang="en-US" sz="1800" dirty="0"/>
              <a:t>答辩人：李伟哲</a:t>
            </a:r>
            <a:endParaRPr kumimoji="1" lang="en-US" altLang="zh-CN" sz="1800" dirty="0"/>
          </a:p>
          <a:p>
            <a:r>
              <a:rPr kumimoji="1" lang="zh-CN" altLang="en-US" sz="1800" dirty="0"/>
              <a:t>指导老师：胡飞</a:t>
            </a:r>
            <a:endParaRPr kumimoji="1" lang="en-US" altLang="zh-CN" sz="1800" dirty="0"/>
          </a:p>
          <a:p>
            <a:r>
              <a:rPr kumimoji="1" lang="zh-CN" altLang="en-US" sz="1800" dirty="0"/>
              <a:t>专业：工业设计工程</a:t>
            </a:r>
            <a:endParaRPr kumimoji="1" lang="en-US" altLang="zh-CN" sz="1800" dirty="0"/>
          </a:p>
          <a:p>
            <a:endParaRPr kumimoji="1" lang="en-US" altLang="zh-CN" sz="1800" dirty="0"/>
          </a:p>
        </p:txBody>
      </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5581572" y="4007072"/>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0" name="文本框 8"/>
          <p:cNvSpPr txBox="1"/>
          <p:nvPr/>
        </p:nvSpPr>
        <p:spPr>
          <a:xfrm>
            <a:off x="6337413" y="4499515"/>
            <a:ext cx="3703111" cy="14949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dirty="0">
                <a:solidFill>
                  <a:srgbClr val="000000">
                    <a:lumMod val="75000"/>
                    <a:lumOff val="25000"/>
                  </a:srgbClr>
                </a:solidFill>
              </a:rPr>
              <a:t>构造基于鼠标的指点与结合了鼠标</a:t>
            </a:r>
            <a:r>
              <a:rPr lang="en-US" altLang="zh-CN" dirty="0">
                <a:solidFill>
                  <a:srgbClr val="000000">
                    <a:lumMod val="75000"/>
                    <a:lumOff val="25000"/>
                  </a:srgbClr>
                </a:solidFill>
              </a:rPr>
              <a:t>-</a:t>
            </a:r>
            <a:r>
              <a:rPr lang="zh-CN" altLang="en-US" dirty="0">
                <a:solidFill>
                  <a:srgbClr val="000000">
                    <a:lumMod val="75000"/>
                    <a:lumOff val="25000"/>
                  </a:srgbClr>
                </a:solidFill>
              </a:rPr>
              <a:t>视线指点的</a:t>
            </a:r>
            <a:r>
              <a:rPr lang="en-US" altLang="zh-CN" dirty="0">
                <a:solidFill>
                  <a:srgbClr val="000000">
                    <a:lumMod val="75000"/>
                    <a:lumOff val="25000"/>
                  </a:srgbClr>
                </a:solidFill>
              </a:rPr>
              <a:t>MAGIC-SENSE</a:t>
            </a:r>
            <a:r>
              <a:rPr lang="zh-CN" altLang="en-US" dirty="0">
                <a:solidFill>
                  <a:srgbClr val="000000">
                    <a:lumMod val="75000"/>
                    <a:lumOff val="25000"/>
                  </a:srgbClr>
                </a:solidFill>
              </a:rPr>
              <a:t>技术两个子任务，通过引入费茨法则</a:t>
            </a:r>
            <a:r>
              <a:rPr lang="en-US" altLang="zh-CN" dirty="0">
                <a:solidFill>
                  <a:srgbClr val="000000">
                    <a:lumMod val="75000"/>
                    <a:lumOff val="25000"/>
                  </a:srgbClr>
                </a:solidFill>
              </a:rPr>
              <a:t>()</a:t>
            </a:r>
            <a:r>
              <a:rPr lang="zh-CN" altLang="en-US" dirty="0">
                <a:solidFill>
                  <a:srgbClr val="000000">
                    <a:lumMod val="75000"/>
                    <a:lumOff val="25000"/>
                  </a:srgbClr>
                </a:solidFill>
              </a:rPr>
              <a:t>来实现衡量两种情况下的交互方式。</a:t>
            </a:r>
            <a:endParaRPr kumimoji="0" lang="zh-CN" altLang="en-US"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1" name="矩形 10"/>
          <p:cNvSpPr/>
          <p:nvPr/>
        </p:nvSpPr>
        <p:spPr>
          <a:xfrm>
            <a:off x="6393641" y="4052233"/>
            <a:ext cx="2943434" cy="492443"/>
          </a:xfrm>
          <a:prstGeom prst="rect">
            <a:avLst/>
          </a:prstGeom>
        </p:spPr>
        <p:txBody>
          <a:bodyPr wrap="none">
            <a:spAutoFit/>
          </a:bodyPr>
          <a:lstStyle/>
          <a:p>
            <a:pPr lvl="0" defTabSz="914377">
              <a:lnSpc>
                <a:spcPct val="130000"/>
              </a:lnSpc>
              <a:defRPr/>
            </a:pPr>
            <a:r>
              <a:rPr lang="zh-CN" altLang="en-US" sz="2000" b="1" dirty="0">
                <a:solidFill>
                  <a:srgbClr val="838FD4">
                    <a:lumMod val="75000"/>
                  </a:srgbClr>
                </a:solidFill>
              </a:rPr>
              <a:t>视线操作与传统</a:t>
            </a:r>
            <a:r>
              <a:rPr lang="en-US" altLang="zh-CN" sz="2000" b="1" dirty="0">
                <a:solidFill>
                  <a:srgbClr val="838FD4">
                    <a:lumMod val="75000"/>
                  </a:srgbClr>
                </a:solidFill>
              </a:rPr>
              <a:t>GUI</a:t>
            </a:r>
            <a:r>
              <a:rPr lang="zh-CN" altLang="en-US" sz="2000" b="1" dirty="0">
                <a:solidFill>
                  <a:srgbClr val="838FD4">
                    <a:lumMod val="75000"/>
                  </a:srgbClr>
                </a:solidFill>
              </a:rPr>
              <a:t>结合</a:t>
            </a:r>
            <a:endParaRPr kumimoji="0" lang="en-US" altLang="zh-CN" sz="2000" b="1"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p:txBody>
      </p:sp>
      <p:sp>
        <p:nvSpPr>
          <p:cNvPr id="12" name="矩形 11"/>
          <p:cNvSpPr/>
          <p:nvPr/>
        </p:nvSpPr>
        <p:spPr>
          <a:xfrm>
            <a:off x="5521165" y="4007072"/>
            <a:ext cx="816249" cy="892552"/>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a:ln>
                  <a:noFill/>
                </a:ln>
                <a:solidFill>
                  <a:srgbClr val="838FD4">
                    <a:lumMod val="75000"/>
                  </a:srgbClr>
                </a:solidFill>
                <a:effectLst/>
                <a:uLnTx/>
                <a:uFillTx/>
                <a:latin typeface="微软雅黑"/>
                <a:ea typeface="微软雅黑"/>
                <a:cs typeface="+mn-cs"/>
              </a:rPr>
              <a:t>01</a:t>
            </a:r>
            <a:endParaRPr kumimoji="0" lang="en-US" altLang="zh-CN" sz="4000" b="1"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p:txBody>
      </p:sp>
      <p:sp>
        <p:nvSpPr>
          <p:cNvPr id="19" name="矩形 18">
            <a:extLst>
              <a:ext uri="{FF2B5EF4-FFF2-40B4-BE49-F238E27FC236}">
                <a16:creationId xmlns:a16="http://schemas.microsoft.com/office/drawing/2014/main" id="{633841C7-982E-4FF8-8E00-D02BA6D38DFA}"/>
              </a:ext>
            </a:extLst>
          </p:cNvPr>
          <p:cNvSpPr/>
          <p:nvPr/>
        </p:nvSpPr>
        <p:spPr>
          <a:xfrm flipV="1">
            <a:off x="382695" y="249767"/>
            <a:ext cx="765739" cy="45719"/>
          </a:xfrm>
          <a:prstGeom prst="rect">
            <a:avLst/>
          </a:prstGeom>
          <a:solidFill>
            <a:srgbClr val="536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5363C3"/>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6080F375-F29C-4CF8-AE41-AD1FE0A1F86F}"/>
              </a:ext>
            </a:extLst>
          </p:cNvPr>
          <p:cNvSpPr/>
          <p:nvPr/>
        </p:nvSpPr>
        <p:spPr>
          <a:xfrm>
            <a:off x="1194764" y="294928"/>
            <a:ext cx="3005951" cy="492443"/>
          </a:xfrm>
          <a:prstGeom prst="rect">
            <a:avLst/>
          </a:prstGeom>
        </p:spPr>
        <p:txBody>
          <a:bodyPr wrap="none">
            <a:spAutoFit/>
          </a:bodyPr>
          <a:lstStyle/>
          <a:p>
            <a:pPr lvl="0" defTabSz="914377">
              <a:lnSpc>
                <a:spcPct val="130000"/>
              </a:lnSpc>
            </a:pPr>
            <a:r>
              <a:rPr lang="zh-CN" altLang="en-US" sz="2000" b="1" dirty="0">
                <a:solidFill>
                  <a:srgbClr val="5363C3"/>
                </a:solidFill>
              </a:rPr>
              <a:t>基于视线的操作点击技术</a:t>
            </a:r>
            <a:endParaRPr kumimoji="0" lang="en-US" altLang="zh-CN" sz="2000" b="1" i="0" u="none" strike="noStrike" kern="1200" cap="none" spc="0" normalizeH="0" baseline="0" noProof="0" dirty="0">
              <a:ln>
                <a:noFill/>
              </a:ln>
              <a:solidFill>
                <a:srgbClr val="5363C3"/>
              </a:solidFill>
              <a:effectLst/>
              <a:uLnTx/>
              <a:uFillTx/>
              <a:latin typeface="微软雅黑"/>
              <a:ea typeface="微软雅黑"/>
            </a:endParaRPr>
          </a:p>
        </p:txBody>
      </p:sp>
      <p:sp>
        <p:nvSpPr>
          <p:cNvPr id="21" name="矩形 20">
            <a:extLst>
              <a:ext uri="{FF2B5EF4-FFF2-40B4-BE49-F238E27FC236}">
                <a16:creationId xmlns:a16="http://schemas.microsoft.com/office/drawing/2014/main" id="{6B1E2AA4-8ED9-40A1-951F-D79804BA9FC5}"/>
              </a:ext>
            </a:extLst>
          </p:cNvPr>
          <p:cNvSpPr/>
          <p:nvPr/>
        </p:nvSpPr>
        <p:spPr>
          <a:xfrm>
            <a:off x="308547" y="156488"/>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rgbClr val="5363C3"/>
                </a:solidFill>
                <a:latin typeface="微软雅黑"/>
                <a:ea typeface="微软雅黑"/>
              </a:rPr>
              <a:t>2.2</a:t>
            </a:r>
            <a:endParaRPr kumimoji="0" lang="en-US" altLang="zh-CN" sz="4000" b="1" i="0" u="none" strike="noStrike" kern="1200" cap="none" spc="0" normalizeH="0" baseline="0" noProof="0" dirty="0">
              <a:ln>
                <a:noFill/>
              </a:ln>
              <a:solidFill>
                <a:srgbClr val="5363C3"/>
              </a:solidFill>
              <a:effectLst/>
              <a:uLnTx/>
              <a:uFillTx/>
              <a:latin typeface="微软雅黑"/>
              <a:ea typeface="微软雅黑"/>
              <a:cs typeface="+mn-cs"/>
            </a:endParaRPr>
          </a:p>
        </p:txBody>
      </p:sp>
      <p:pic>
        <p:nvPicPr>
          <p:cNvPr id="5" name="图片 4">
            <a:extLst>
              <a:ext uri="{FF2B5EF4-FFF2-40B4-BE49-F238E27FC236}">
                <a16:creationId xmlns:a16="http://schemas.microsoft.com/office/drawing/2014/main" id="{3178CD62-C4C4-4726-A969-D1E18B35F321}"/>
              </a:ext>
            </a:extLst>
          </p:cNvPr>
          <p:cNvPicPr>
            <a:picLocks noChangeAspect="1"/>
          </p:cNvPicPr>
          <p:nvPr/>
        </p:nvPicPr>
        <p:blipFill>
          <a:blip r:embed="rId2"/>
          <a:stretch>
            <a:fillRect/>
          </a:stretch>
        </p:blipFill>
        <p:spPr>
          <a:xfrm>
            <a:off x="6347311" y="926873"/>
            <a:ext cx="3100411" cy="2856558"/>
          </a:xfrm>
          <a:prstGeom prst="rect">
            <a:avLst/>
          </a:prstGeom>
        </p:spPr>
      </p:pic>
      <p:pic>
        <p:nvPicPr>
          <p:cNvPr id="6" name="图片 5">
            <a:extLst>
              <a:ext uri="{FF2B5EF4-FFF2-40B4-BE49-F238E27FC236}">
                <a16:creationId xmlns:a16="http://schemas.microsoft.com/office/drawing/2014/main" id="{618750A1-94A9-445E-A77F-DCC43766D240}"/>
              </a:ext>
            </a:extLst>
          </p:cNvPr>
          <p:cNvPicPr>
            <a:picLocks noChangeAspect="1"/>
          </p:cNvPicPr>
          <p:nvPr/>
        </p:nvPicPr>
        <p:blipFill>
          <a:blip r:embed="rId3"/>
          <a:stretch>
            <a:fillRect/>
          </a:stretch>
        </p:blipFill>
        <p:spPr>
          <a:xfrm>
            <a:off x="718141" y="1401880"/>
            <a:ext cx="3959195" cy="1864973"/>
          </a:xfrm>
          <a:prstGeom prst="rect">
            <a:avLst/>
          </a:prstGeom>
        </p:spPr>
      </p:pic>
      <p:pic>
        <p:nvPicPr>
          <p:cNvPr id="7" name="图片 6">
            <a:extLst>
              <a:ext uri="{FF2B5EF4-FFF2-40B4-BE49-F238E27FC236}">
                <a16:creationId xmlns:a16="http://schemas.microsoft.com/office/drawing/2014/main" id="{8BD1CB25-D632-4D25-A570-AAD876B631B2}"/>
              </a:ext>
            </a:extLst>
          </p:cNvPr>
          <p:cNvPicPr>
            <a:picLocks noChangeAspect="1"/>
          </p:cNvPicPr>
          <p:nvPr/>
        </p:nvPicPr>
        <p:blipFill>
          <a:blip r:embed="rId4"/>
          <a:stretch>
            <a:fillRect/>
          </a:stretch>
        </p:blipFill>
        <p:spPr>
          <a:xfrm>
            <a:off x="712451" y="3953962"/>
            <a:ext cx="3970574" cy="1866295"/>
          </a:xfrm>
          <a:prstGeom prst="rect">
            <a:avLst/>
          </a:prstGeom>
        </p:spPr>
      </p:pic>
      <p:sp>
        <p:nvSpPr>
          <p:cNvPr id="15" name="文本框 8">
            <a:extLst>
              <a:ext uri="{FF2B5EF4-FFF2-40B4-BE49-F238E27FC236}">
                <a16:creationId xmlns:a16="http://schemas.microsoft.com/office/drawing/2014/main" id="{141D37C2-CB88-4382-9711-B3D66B078327}"/>
              </a:ext>
            </a:extLst>
          </p:cNvPr>
          <p:cNvSpPr txBox="1"/>
          <p:nvPr/>
        </p:nvSpPr>
        <p:spPr>
          <a:xfrm>
            <a:off x="846182" y="3286337"/>
            <a:ext cx="3703111" cy="414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30000"/>
              </a:lnSpc>
              <a:defRPr/>
            </a:pPr>
            <a:r>
              <a:rPr lang="en-US" altLang="zh-CN" dirty="0">
                <a:solidFill>
                  <a:srgbClr val="000000">
                    <a:lumMod val="75000"/>
                    <a:lumOff val="25000"/>
                  </a:srgbClr>
                </a:solidFill>
              </a:rPr>
              <a:t>Fig1  Mouse-only</a:t>
            </a:r>
            <a:endParaRPr kumimoji="0" lang="zh-CN" altLang="en-US"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6" name="文本框 8">
            <a:extLst>
              <a:ext uri="{FF2B5EF4-FFF2-40B4-BE49-F238E27FC236}">
                <a16:creationId xmlns:a16="http://schemas.microsoft.com/office/drawing/2014/main" id="{407709AF-CCAF-4A27-9A3C-2F00C76719C1}"/>
              </a:ext>
            </a:extLst>
          </p:cNvPr>
          <p:cNvSpPr txBox="1"/>
          <p:nvPr/>
        </p:nvSpPr>
        <p:spPr>
          <a:xfrm>
            <a:off x="846182" y="5865884"/>
            <a:ext cx="3703111" cy="414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30000"/>
              </a:lnSpc>
              <a:defRPr/>
            </a:pPr>
            <a:r>
              <a:rPr lang="en-US" altLang="zh-CN" dirty="0">
                <a:solidFill>
                  <a:srgbClr val="000000">
                    <a:lumMod val="75000"/>
                    <a:lumOff val="25000"/>
                  </a:srgbClr>
                </a:solidFill>
              </a:rPr>
              <a:t>Fig1 MAGIC-SENSE</a:t>
            </a:r>
            <a:endParaRPr kumimoji="0" lang="zh-CN" altLang="en-US"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Tree>
    <p:extLst>
      <p:ext uri="{BB962C8B-B14F-4D97-AF65-F5344CB8AC3E}">
        <p14:creationId xmlns:p14="http://schemas.microsoft.com/office/powerpoint/2010/main" val="8715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5581572" y="4007072"/>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0" name="文本框 8"/>
          <p:cNvSpPr txBox="1"/>
          <p:nvPr/>
        </p:nvSpPr>
        <p:spPr>
          <a:xfrm>
            <a:off x="6337413" y="4499515"/>
            <a:ext cx="3703111" cy="18928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en-US" altLang="zh-CN" dirty="0">
                <a:solidFill>
                  <a:srgbClr val="000000">
                    <a:lumMod val="75000"/>
                    <a:lumOff val="25000"/>
                  </a:srgbClr>
                </a:solidFill>
              </a:rPr>
              <a:t>Gaze-touch</a:t>
            </a:r>
            <a:r>
              <a:rPr lang="zh-CN" altLang="en-US" dirty="0">
                <a:solidFill>
                  <a:srgbClr val="000000">
                    <a:lumMod val="75000"/>
                    <a:lumOff val="25000"/>
                  </a:srgbClr>
                </a:solidFill>
              </a:rPr>
              <a:t>技术将眼控操作和触控操作相结合</a:t>
            </a:r>
            <a:endParaRPr lang="en-US" altLang="zh-CN" dirty="0">
              <a:solidFill>
                <a:srgbClr val="000000">
                  <a:lumMod val="75000"/>
                  <a:lumOff val="25000"/>
                </a:srgbClr>
              </a:solidFill>
            </a:endParaRPr>
          </a:p>
          <a:p>
            <a:pPr lvl="0">
              <a:lnSpc>
                <a:spcPct val="130000"/>
              </a:lnSpc>
              <a:defRPr/>
            </a:pPr>
            <a:endParaRPr kumimoji="0" lang="en-US" altLang="zh-CN"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a:p>
            <a:pPr lvl="0">
              <a:lnSpc>
                <a:spcPct val="130000"/>
              </a:lnSpc>
              <a:defRPr/>
            </a:pPr>
            <a:r>
              <a:rPr lang="en-US" altLang="zh-CN" dirty="0" err="1">
                <a:solidFill>
                  <a:srgbClr val="000000">
                    <a:lumMod val="75000"/>
                    <a:lumOff val="25000"/>
                  </a:srgbClr>
                </a:solidFill>
              </a:rPr>
              <a:t>GaFinC</a:t>
            </a:r>
            <a:r>
              <a:rPr lang="zh-CN" altLang="en-US" dirty="0">
                <a:solidFill>
                  <a:srgbClr val="000000">
                    <a:lumMod val="75000"/>
                    <a:lumOff val="25000"/>
                  </a:srgbClr>
                </a:solidFill>
              </a:rPr>
              <a:t>系统结合眼动与手势识别操控</a:t>
            </a:r>
            <a:r>
              <a:rPr lang="en-US" altLang="zh-CN" dirty="0">
                <a:solidFill>
                  <a:srgbClr val="000000">
                    <a:lumMod val="75000"/>
                    <a:lumOff val="25000"/>
                  </a:srgbClr>
                </a:solidFill>
              </a:rPr>
              <a:t>CAD</a:t>
            </a:r>
            <a:r>
              <a:rPr lang="zh-CN" altLang="en-US" dirty="0">
                <a:solidFill>
                  <a:srgbClr val="000000">
                    <a:lumMod val="75000"/>
                    <a:lumOff val="25000"/>
                  </a:srgbClr>
                </a:solidFill>
              </a:rPr>
              <a:t>模型</a:t>
            </a:r>
            <a:endParaRPr kumimoji="0" lang="zh-CN" altLang="en-US"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1" name="矩形 10"/>
          <p:cNvSpPr/>
          <p:nvPr/>
        </p:nvSpPr>
        <p:spPr>
          <a:xfrm>
            <a:off x="6393641" y="4052233"/>
            <a:ext cx="3262432" cy="450508"/>
          </a:xfrm>
          <a:prstGeom prst="rect">
            <a:avLst/>
          </a:prstGeom>
        </p:spPr>
        <p:txBody>
          <a:bodyPr wrap="none">
            <a:spAutoFit/>
          </a:bodyPr>
          <a:lstStyle/>
          <a:p>
            <a:pPr lvl="0" defTabSz="914377">
              <a:lnSpc>
                <a:spcPct val="130000"/>
              </a:lnSpc>
              <a:defRPr/>
            </a:pPr>
            <a:r>
              <a:rPr lang="zh-CN" altLang="en-US" sz="2000" b="1" dirty="0">
                <a:solidFill>
                  <a:srgbClr val="838FD4">
                    <a:lumMod val="75000"/>
                  </a:srgbClr>
                </a:solidFill>
              </a:rPr>
              <a:t>视线操作与多通道交互结合</a:t>
            </a:r>
            <a:endParaRPr kumimoji="0" lang="en-US" altLang="zh-CN" sz="2000" b="1"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p:txBody>
      </p:sp>
      <p:sp>
        <p:nvSpPr>
          <p:cNvPr id="12" name="矩形 11"/>
          <p:cNvSpPr/>
          <p:nvPr/>
        </p:nvSpPr>
        <p:spPr>
          <a:xfrm>
            <a:off x="5521165" y="4007072"/>
            <a:ext cx="774571"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838FD4">
                    <a:lumMod val="75000"/>
                  </a:srgbClr>
                </a:solidFill>
                <a:effectLst/>
                <a:uLnTx/>
                <a:uFillTx/>
                <a:latin typeface="微软雅黑"/>
                <a:ea typeface="微软雅黑"/>
                <a:cs typeface="+mn-cs"/>
              </a:rPr>
              <a:t>02</a:t>
            </a:r>
          </a:p>
        </p:txBody>
      </p:sp>
      <p:sp>
        <p:nvSpPr>
          <p:cNvPr id="19" name="矩形 18">
            <a:extLst>
              <a:ext uri="{FF2B5EF4-FFF2-40B4-BE49-F238E27FC236}">
                <a16:creationId xmlns:a16="http://schemas.microsoft.com/office/drawing/2014/main" id="{633841C7-982E-4FF8-8E00-D02BA6D38DFA}"/>
              </a:ext>
            </a:extLst>
          </p:cNvPr>
          <p:cNvSpPr/>
          <p:nvPr/>
        </p:nvSpPr>
        <p:spPr>
          <a:xfrm flipV="1">
            <a:off x="382695" y="249767"/>
            <a:ext cx="765739" cy="45719"/>
          </a:xfrm>
          <a:prstGeom prst="rect">
            <a:avLst/>
          </a:prstGeom>
          <a:solidFill>
            <a:srgbClr val="536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5363C3"/>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6080F375-F29C-4CF8-AE41-AD1FE0A1F86F}"/>
              </a:ext>
            </a:extLst>
          </p:cNvPr>
          <p:cNvSpPr/>
          <p:nvPr/>
        </p:nvSpPr>
        <p:spPr>
          <a:xfrm>
            <a:off x="1194764" y="294928"/>
            <a:ext cx="3005951" cy="492443"/>
          </a:xfrm>
          <a:prstGeom prst="rect">
            <a:avLst/>
          </a:prstGeom>
        </p:spPr>
        <p:txBody>
          <a:bodyPr wrap="none">
            <a:spAutoFit/>
          </a:bodyPr>
          <a:lstStyle/>
          <a:p>
            <a:pPr lvl="0" defTabSz="914377">
              <a:lnSpc>
                <a:spcPct val="130000"/>
              </a:lnSpc>
            </a:pPr>
            <a:r>
              <a:rPr lang="zh-CN" altLang="en-US" sz="2000" b="1" dirty="0">
                <a:solidFill>
                  <a:srgbClr val="5363C3"/>
                </a:solidFill>
              </a:rPr>
              <a:t>基于视线的操作点击技术</a:t>
            </a:r>
            <a:endParaRPr kumimoji="0" lang="en-US" altLang="zh-CN" sz="2000" b="1" i="0" u="none" strike="noStrike" kern="1200" cap="none" spc="0" normalizeH="0" baseline="0" noProof="0" dirty="0">
              <a:ln>
                <a:noFill/>
              </a:ln>
              <a:solidFill>
                <a:srgbClr val="5363C3"/>
              </a:solidFill>
              <a:effectLst/>
              <a:uLnTx/>
              <a:uFillTx/>
              <a:latin typeface="微软雅黑"/>
              <a:ea typeface="微软雅黑"/>
            </a:endParaRPr>
          </a:p>
        </p:txBody>
      </p:sp>
      <p:sp>
        <p:nvSpPr>
          <p:cNvPr id="21" name="矩形 20">
            <a:extLst>
              <a:ext uri="{FF2B5EF4-FFF2-40B4-BE49-F238E27FC236}">
                <a16:creationId xmlns:a16="http://schemas.microsoft.com/office/drawing/2014/main" id="{6B1E2AA4-8ED9-40A1-951F-D79804BA9FC5}"/>
              </a:ext>
            </a:extLst>
          </p:cNvPr>
          <p:cNvSpPr/>
          <p:nvPr/>
        </p:nvSpPr>
        <p:spPr>
          <a:xfrm>
            <a:off x="308547" y="156488"/>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rgbClr val="5363C3"/>
                </a:solidFill>
                <a:latin typeface="微软雅黑"/>
                <a:ea typeface="微软雅黑"/>
              </a:rPr>
              <a:t>2.2</a:t>
            </a:r>
            <a:endParaRPr kumimoji="0" lang="en-US" altLang="zh-CN" sz="4000" b="1" i="0" u="none" strike="noStrike" kern="1200" cap="none" spc="0" normalizeH="0" baseline="0" noProof="0" dirty="0">
              <a:ln>
                <a:noFill/>
              </a:ln>
              <a:solidFill>
                <a:srgbClr val="5363C3"/>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03088C66-4653-4751-8995-79DC3D4608C3}"/>
              </a:ext>
            </a:extLst>
          </p:cNvPr>
          <p:cNvPicPr>
            <a:picLocks noChangeAspect="1"/>
          </p:cNvPicPr>
          <p:nvPr/>
        </p:nvPicPr>
        <p:blipFill>
          <a:blip r:embed="rId2"/>
          <a:stretch>
            <a:fillRect/>
          </a:stretch>
        </p:blipFill>
        <p:spPr>
          <a:xfrm>
            <a:off x="485300" y="1771088"/>
            <a:ext cx="4709920" cy="1133403"/>
          </a:xfrm>
          <a:prstGeom prst="rect">
            <a:avLst/>
          </a:prstGeom>
        </p:spPr>
      </p:pic>
      <p:pic>
        <p:nvPicPr>
          <p:cNvPr id="5" name="图片 4">
            <a:extLst>
              <a:ext uri="{FF2B5EF4-FFF2-40B4-BE49-F238E27FC236}">
                <a16:creationId xmlns:a16="http://schemas.microsoft.com/office/drawing/2014/main" id="{1AD360BA-2FD4-4762-9132-EBBFEBC38F1D}"/>
              </a:ext>
            </a:extLst>
          </p:cNvPr>
          <p:cNvPicPr>
            <a:picLocks noChangeAspect="1"/>
          </p:cNvPicPr>
          <p:nvPr/>
        </p:nvPicPr>
        <p:blipFill>
          <a:blip r:embed="rId3"/>
          <a:stretch>
            <a:fillRect/>
          </a:stretch>
        </p:blipFill>
        <p:spPr>
          <a:xfrm>
            <a:off x="483400" y="2999019"/>
            <a:ext cx="4711820" cy="1317865"/>
          </a:xfrm>
          <a:prstGeom prst="rect">
            <a:avLst/>
          </a:prstGeom>
        </p:spPr>
      </p:pic>
      <p:pic>
        <p:nvPicPr>
          <p:cNvPr id="6" name="图片 5">
            <a:extLst>
              <a:ext uri="{FF2B5EF4-FFF2-40B4-BE49-F238E27FC236}">
                <a16:creationId xmlns:a16="http://schemas.microsoft.com/office/drawing/2014/main" id="{52B2C2B3-9B0D-4634-9135-58EA3EA06413}"/>
              </a:ext>
            </a:extLst>
          </p:cNvPr>
          <p:cNvPicPr>
            <a:picLocks noChangeAspect="1"/>
          </p:cNvPicPr>
          <p:nvPr/>
        </p:nvPicPr>
        <p:blipFill>
          <a:blip r:embed="rId4"/>
          <a:stretch>
            <a:fillRect/>
          </a:stretch>
        </p:blipFill>
        <p:spPr>
          <a:xfrm>
            <a:off x="485301" y="4411413"/>
            <a:ext cx="4711820" cy="790321"/>
          </a:xfrm>
          <a:prstGeom prst="rect">
            <a:avLst/>
          </a:prstGeom>
        </p:spPr>
      </p:pic>
      <p:pic>
        <p:nvPicPr>
          <p:cNvPr id="7" name="图片 6">
            <a:extLst>
              <a:ext uri="{FF2B5EF4-FFF2-40B4-BE49-F238E27FC236}">
                <a16:creationId xmlns:a16="http://schemas.microsoft.com/office/drawing/2014/main" id="{65E3ECCE-C1CF-4DC0-8D6B-F73D2BE2AD3D}"/>
              </a:ext>
            </a:extLst>
          </p:cNvPr>
          <p:cNvPicPr>
            <a:picLocks noChangeAspect="1"/>
          </p:cNvPicPr>
          <p:nvPr/>
        </p:nvPicPr>
        <p:blipFill>
          <a:blip r:embed="rId5"/>
          <a:stretch>
            <a:fillRect/>
          </a:stretch>
        </p:blipFill>
        <p:spPr>
          <a:xfrm>
            <a:off x="483401" y="5296263"/>
            <a:ext cx="4713720" cy="820759"/>
          </a:xfrm>
          <a:prstGeom prst="rect">
            <a:avLst/>
          </a:prstGeom>
        </p:spPr>
      </p:pic>
      <p:pic>
        <p:nvPicPr>
          <p:cNvPr id="8" name="图片 7">
            <a:extLst>
              <a:ext uri="{FF2B5EF4-FFF2-40B4-BE49-F238E27FC236}">
                <a16:creationId xmlns:a16="http://schemas.microsoft.com/office/drawing/2014/main" id="{7BA6B741-01D4-4860-819A-8F6F828065B2}"/>
              </a:ext>
            </a:extLst>
          </p:cNvPr>
          <p:cNvPicPr>
            <a:picLocks noChangeAspect="1"/>
          </p:cNvPicPr>
          <p:nvPr/>
        </p:nvPicPr>
        <p:blipFill>
          <a:blip r:embed="rId6"/>
          <a:stretch>
            <a:fillRect/>
          </a:stretch>
        </p:blipFill>
        <p:spPr>
          <a:xfrm>
            <a:off x="5581572" y="1464029"/>
            <a:ext cx="4762578" cy="1467083"/>
          </a:xfrm>
          <a:prstGeom prst="rect">
            <a:avLst/>
          </a:prstGeom>
        </p:spPr>
      </p:pic>
      <p:pic>
        <p:nvPicPr>
          <p:cNvPr id="13" name="图片 12">
            <a:extLst>
              <a:ext uri="{FF2B5EF4-FFF2-40B4-BE49-F238E27FC236}">
                <a16:creationId xmlns:a16="http://schemas.microsoft.com/office/drawing/2014/main" id="{E2944D23-FCE3-4377-8121-AB912F487F80}"/>
              </a:ext>
            </a:extLst>
          </p:cNvPr>
          <p:cNvPicPr>
            <a:picLocks noChangeAspect="1"/>
          </p:cNvPicPr>
          <p:nvPr/>
        </p:nvPicPr>
        <p:blipFill>
          <a:blip r:embed="rId7"/>
          <a:stretch>
            <a:fillRect/>
          </a:stretch>
        </p:blipFill>
        <p:spPr>
          <a:xfrm>
            <a:off x="5581572" y="2977142"/>
            <a:ext cx="4778907" cy="701139"/>
          </a:xfrm>
          <a:prstGeom prst="rect">
            <a:avLst/>
          </a:prstGeom>
        </p:spPr>
      </p:pic>
    </p:spTree>
    <p:extLst>
      <p:ext uri="{BB962C8B-B14F-4D97-AF65-F5344CB8AC3E}">
        <p14:creationId xmlns:p14="http://schemas.microsoft.com/office/powerpoint/2010/main" val="212306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5581572" y="4007072"/>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0" name="文本框 8"/>
          <p:cNvSpPr txBox="1"/>
          <p:nvPr/>
        </p:nvSpPr>
        <p:spPr>
          <a:xfrm>
            <a:off x="6337413" y="4499515"/>
            <a:ext cx="3906181" cy="26130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en-US" altLang="zh-CN" dirty="0" err="1">
                <a:solidFill>
                  <a:srgbClr val="000000">
                    <a:lumMod val="75000"/>
                    <a:lumOff val="25000"/>
                  </a:srgbClr>
                </a:solidFill>
              </a:rPr>
              <a:t>eyeGUI</a:t>
            </a:r>
            <a:r>
              <a:rPr lang="en-US" altLang="zh-CN" dirty="0">
                <a:solidFill>
                  <a:srgbClr val="000000">
                    <a:lumMod val="75000"/>
                    <a:lumOff val="25000"/>
                  </a:srgbClr>
                </a:solidFill>
              </a:rPr>
              <a:t>:</a:t>
            </a:r>
            <a:r>
              <a:rPr lang="zh-CN" altLang="en-US" dirty="0">
                <a:solidFill>
                  <a:srgbClr val="000000">
                    <a:lumMod val="75000"/>
                    <a:lumOff val="25000"/>
                  </a:srgbClr>
                </a:solidFill>
              </a:rPr>
              <a:t>顶部及两侧布局常用控件，实现了基于</a:t>
            </a:r>
            <a:r>
              <a:rPr lang="en-US" altLang="zh-CN" dirty="0">
                <a:solidFill>
                  <a:srgbClr val="000000">
                    <a:lumMod val="75000"/>
                    <a:lumOff val="25000"/>
                  </a:srgbClr>
                </a:solidFill>
              </a:rPr>
              <a:t>Web</a:t>
            </a:r>
            <a:r>
              <a:rPr lang="zh-CN" altLang="en-US" dirty="0">
                <a:solidFill>
                  <a:srgbClr val="000000">
                    <a:lumMod val="75000"/>
                    <a:lumOff val="25000"/>
                  </a:srgbClr>
                </a:solidFill>
              </a:rPr>
              <a:t>与</a:t>
            </a:r>
            <a:r>
              <a:rPr lang="en-US" altLang="zh-CN" dirty="0">
                <a:solidFill>
                  <a:srgbClr val="000000">
                    <a:lumMod val="75000"/>
                    <a:lumOff val="25000"/>
                  </a:srgbClr>
                </a:solidFill>
              </a:rPr>
              <a:t>Twitter</a:t>
            </a:r>
            <a:r>
              <a:rPr lang="zh-CN" altLang="en-US" dirty="0">
                <a:solidFill>
                  <a:srgbClr val="000000">
                    <a:lumMod val="75000"/>
                    <a:lumOff val="25000"/>
                  </a:srgbClr>
                </a:solidFill>
              </a:rPr>
              <a:t>的界面交互</a:t>
            </a:r>
            <a:endParaRPr lang="en-US" altLang="zh-CN" dirty="0">
              <a:solidFill>
                <a:srgbClr val="000000">
                  <a:lumMod val="75000"/>
                  <a:lumOff val="25000"/>
                </a:srgbClr>
              </a:solidFill>
            </a:endParaRPr>
          </a:p>
          <a:p>
            <a:pPr lvl="0">
              <a:lnSpc>
                <a:spcPct val="130000"/>
              </a:lnSpc>
              <a:defRPr/>
            </a:pPr>
            <a:endParaRPr lang="en-US" altLang="zh-CN" dirty="0">
              <a:solidFill>
                <a:srgbClr val="000000">
                  <a:lumMod val="75000"/>
                  <a:lumOff val="25000"/>
                </a:srgbClr>
              </a:solidFill>
            </a:endParaRPr>
          </a:p>
          <a:p>
            <a:pPr lvl="0">
              <a:lnSpc>
                <a:spcPct val="130000"/>
              </a:lnSpc>
              <a:defRPr/>
            </a:pPr>
            <a:r>
              <a:rPr lang="zh-CN" altLang="en-US" dirty="0">
                <a:solidFill>
                  <a:srgbClr val="000000">
                    <a:lumMod val="75000"/>
                    <a:lumOff val="25000"/>
                  </a:srgbClr>
                </a:solidFill>
              </a:rPr>
              <a:t>残障人士辅助系统，通过在界面下方悬浮一条简单的功能栏，实现扫过则激活</a:t>
            </a:r>
            <a:endParaRPr kumimoji="0" lang="en-US" altLang="zh-CN"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a:p>
            <a:pPr lvl="0">
              <a:lnSpc>
                <a:spcPct val="130000"/>
              </a:lnSpc>
              <a:defRPr/>
            </a:pPr>
            <a:endParaRPr kumimoji="0" lang="zh-CN" altLang="en-US"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1" name="矩形 10"/>
          <p:cNvSpPr/>
          <p:nvPr/>
        </p:nvSpPr>
        <p:spPr>
          <a:xfrm>
            <a:off x="6393641" y="4052233"/>
            <a:ext cx="3262432" cy="450508"/>
          </a:xfrm>
          <a:prstGeom prst="rect">
            <a:avLst/>
          </a:prstGeom>
        </p:spPr>
        <p:txBody>
          <a:bodyPr wrap="none">
            <a:spAutoFit/>
          </a:bodyPr>
          <a:lstStyle/>
          <a:p>
            <a:pPr lvl="0" defTabSz="914377">
              <a:lnSpc>
                <a:spcPct val="130000"/>
              </a:lnSpc>
              <a:defRPr/>
            </a:pPr>
            <a:r>
              <a:rPr lang="zh-CN" altLang="en-US" sz="2000" b="1" dirty="0">
                <a:solidFill>
                  <a:srgbClr val="838FD4">
                    <a:lumMod val="75000"/>
                  </a:srgbClr>
                </a:solidFill>
              </a:rPr>
              <a:t>视线操作作为新型交互方式</a:t>
            </a:r>
            <a:endParaRPr kumimoji="0" lang="en-US" altLang="zh-CN" sz="2000" b="1"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p:txBody>
      </p:sp>
      <p:sp>
        <p:nvSpPr>
          <p:cNvPr id="12" name="矩形 11"/>
          <p:cNvSpPr/>
          <p:nvPr/>
        </p:nvSpPr>
        <p:spPr>
          <a:xfrm>
            <a:off x="5521165" y="4007072"/>
            <a:ext cx="774571"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838FD4">
                    <a:lumMod val="75000"/>
                  </a:srgbClr>
                </a:solidFill>
                <a:effectLst/>
                <a:uLnTx/>
                <a:uFillTx/>
                <a:latin typeface="微软雅黑"/>
                <a:ea typeface="微软雅黑"/>
                <a:cs typeface="+mn-cs"/>
              </a:rPr>
              <a:t>03</a:t>
            </a:r>
          </a:p>
        </p:txBody>
      </p:sp>
      <p:sp>
        <p:nvSpPr>
          <p:cNvPr id="19" name="矩形 18">
            <a:extLst>
              <a:ext uri="{FF2B5EF4-FFF2-40B4-BE49-F238E27FC236}">
                <a16:creationId xmlns:a16="http://schemas.microsoft.com/office/drawing/2014/main" id="{633841C7-982E-4FF8-8E00-D02BA6D38DFA}"/>
              </a:ext>
            </a:extLst>
          </p:cNvPr>
          <p:cNvSpPr/>
          <p:nvPr/>
        </p:nvSpPr>
        <p:spPr>
          <a:xfrm flipV="1">
            <a:off x="382695" y="249767"/>
            <a:ext cx="765739" cy="45719"/>
          </a:xfrm>
          <a:prstGeom prst="rect">
            <a:avLst/>
          </a:prstGeom>
          <a:solidFill>
            <a:srgbClr val="536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5363C3"/>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6080F375-F29C-4CF8-AE41-AD1FE0A1F86F}"/>
              </a:ext>
            </a:extLst>
          </p:cNvPr>
          <p:cNvSpPr/>
          <p:nvPr/>
        </p:nvSpPr>
        <p:spPr>
          <a:xfrm>
            <a:off x="1194764" y="294928"/>
            <a:ext cx="3005951" cy="492443"/>
          </a:xfrm>
          <a:prstGeom prst="rect">
            <a:avLst/>
          </a:prstGeom>
        </p:spPr>
        <p:txBody>
          <a:bodyPr wrap="none">
            <a:spAutoFit/>
          </a:bodyPr>
          <a:lstStyle/>
          <a:p>
            <a:pPr lvl="0" defTabSz="914377">
              <a:lnSpc>
                <a:spcPct val="130000"/>
              </a:lnSpc>
            </a:pPr>
            <a:r>
              <a:rPr lang="zh-CN" altLang="en-US" sz="2000" b="1" dirty="0">
                <a:solidFill>
                  <a:srgbClr val="5363C3"/>
                </a:solidFill>
              </a:rPr>
              <a:t>基于视线的操作点击技术</a:t>
            </a:r>
            <a:endParaRPr kumimoji="0" lang="en-US" altLang="zh-CN" sz="2000" b="1" i="0" u="none" strike="noStrike" kern="1200" cap="none" spc="0" normalizeH="0" baseline="0" noProof="0" dirty="0">
              <a:ln>
                <a:noFill/>
              </a:ln>
              <a:solidFill>
                <a:srgbClr val="5363C3"/>
              </a:solidFill>
              <a:effectLst/>
              <a:uLnTx/>
              <a:uFillTx/>
              <a:latin typeface="微软雅黑"/>
              <a:ea typeface="微软雅黑"/>
            </a:endParaRPr>
          </a:p>
        </p:txBody>
      </p:sp>
      <p:sp>
        <p:nvSpPr>
          <p:cNvPr id="21" name="矩形 20">
            <a:extLst>
              <a:ext uri="{FF2B5EF4-FFF2-40B4-BE49-F238E27FC236}">
                <a16:creationId xmlns:a16="http://schemas.microsoft.com/office/drawing/2014/main" id="{6B1E2AA4-8ED9-40A1-951F-D79804BA9FC5}"/>
              </a:ext>
            </a:extLst>
          </p:cNvPr>
          <p:cNvSpPr/>
          <p:nvPr/>
        </p:nvSpPr>
        <p:spPr>
          <a:xfrm>
            <a:off x="308547" y="156488"/>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rgbClr val="5363C3"/>
                </a:solidFill>
                <a:latin typeface="微软雅黑"/>
                <a:ea typeface="微软雅黑"/>
              </a:rPr>
              <a:t>2.2</a:t>
            </a:r>
            <a:endParaRPr kumimoji="0" lang="en-US" altLang="zh-CN" sz="4000" b="1" i="0" u="none" strike="noStrike" kern="1200" cap="none" spc="0" normalizeH="0" baseline="0" noProof="0" dirty="0">
              <a:ln>
                <a:noFill/>
              </a:ln>
              <a:solidFill>
                <a:srgbClr val="5363C3"/>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19E4EA18-6F81-4FAB-B30A-87DE33120DCA}"/>
              </a:ext>
            </a:extLst>
          </p:cNvPr>
          <p:cNvPicPr>
            <a:picLocks noChangeAspect="1"/>
          </p:cNvPicPr>
          <p:nvPr/>
        </p:nvPicPr>
        <p:blipFill>
          <a:blip r:embed="rId2"/>
          <a:stretch>
            <a:fillRect/>
          </a:stretch>
        </p:blipFill>
        <p:spPr>
          <a:xfrm>
            <a:off x="5521165" y="541149"/>
            <a:ext cx="3468921" cy="2037991"/>
          </a:xfrm>
          <a:prstGeom prst="rect">
            <a:avLst/>
          </a:prstGeom>
        </p:spPr>
      </p:pic>
      <p:pic>
        <p:nvPicPr>
          <p:cNvPr id="5" name="图片 4">
            <a:extLst>
              <a:ext uri="{FF2B5EF4-FFF2-40B4-BE49-F238E27FC236}">
                <a16:creationId xmlns:a16="http://schemas.microsoft.com/office/drawing/2014/main" id="{903CCDBE-3AAA-4252-A313-778137E55293}"/>
              </a:ext>
            </a:extLst>
          </p:cNvPr>
          <p:cNvPicPr>
            <a:picLocks noChangeAspect="1"/>
          </p:cNvPicPr>
          <p:nvPr/>
        </p:nvPicPr>
        <p:blipFill>
          <a:blip r:embed="rId3"/>
          <a:stretch>
            <a:fillRect/>
          </a:stretch>
        </p:blipFill>
        <p:spPr>
          <a:xfrm>
            <a:off x="7026833" y="1858557"/>
            <a:ext cx="3216761" cy="2021964"/>
          </a:xfrm>
          <a:prstGeom prst="rect">
            <a:avLst/>
          </a:prstGeom>
        </p:spPr>
      </p:pic>
      <p:pic>
        <p:nvPicPr>
          <p:cNvPr id="6" name="图片 5">
            <a:extLst>
              <a:ext uri="{FF2B5EF4-FFF2-40B4-BE49-F238E27FC236}">
                <a16:creationId xmlns:a16="http://schemas.microsoft.com/office/drawing/2014/main" id="{F3C46262-0D26-4B4F-BD16-62BD209F2229}"/>
              </a:ext>
            </a:extLst>
          </p:cNvPr>
          <p:cNvPicPr>
            <a:picLocks noChangeAspect="1"/>
          </p:cNvPicPr>
          <p:nvPr/>
        </p:nvPicPr>
        <p:blipFill>
          <a:blip r:embed="rId4"/>
          <a:stretch>
            <a:fillRect/>
          </a:stretch>
        </p:blipFill>
        <p:spPr>
          <a:xfrm>
            <a:off x="566160" y="4007072"/>
            <a:ext cx="4263157" cy="2403985"/>
          </a:xfrm>
          <a:prstGeom prst="rect">
            <a:avLst/>
          </a:prstGeom>
        </p:spPr>
      </p:pic>
      <p:pic>
        <p:nvPicPr>
          <p:cNvPr id="7" name="图片 6">
            <a:extLst>
              <a:ext uri="{FF2B5EF4-FFF2-40B4-BE49-F238E27FC236}">
                <a16:creationId xmlns:a16="http://schemas.microsoft.com/office/drawing/2014/main" id="{5CAA2999-8E3D-4BAC-B363-227DD50C2360}"/>
              </a:ext>
            </a:extLst>
          </p:cNvPr>
          <p:cNvPicPr>
            <a:picLocks noChangeAspect="1"/>
          </p:cNvPicPr>
          <p:nvPr/>
        </p:nvPicPr>
        <p:blipFill>
          <a:blip r:embed="rId5"/>
          <a:stretch>
            <a:fillRect/>
          </a:stretch>
        </p:blipFill>
        <p:spPr>
          <a:xfrm>
            <a:off x="553843" y="925812"/>
            <a:ext cx="4279414" cy="3047632"/>
          </a:xfrm>
          <a:prstGeom prst="rect">
            <a:avLst/>
          </a:prstGeom>
        </p:spPr>
      </p:pic>
    </p:spTree>
    <p:extLst>
      <p:ext uri="{BB962C8B-B14F-4D97-AF65-F5344CB8AC3E}">
        <p14:creationId xmlns:p14="http://schemas.microsoft.com/office/powerpoint/2010/main" val="275901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5599788" y="4275594"/>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0" name="文本框 8"/>
          <p:cNvSpPr txBox="1"/>
          <p:nvPr/>
        </p:nvSpPr>
        <p:spPr>
          <a:xfrm>
            <a:off x="6337413" y="4499515"/>
            <a:ext cx="3906181" cy="14949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dirty="0">
                <a:solidFill>
                  <a:srgbClr val="000000">
                    <a:lumMod val="75000"/>
                    <a:lumOff val="25000"/>
                  </a:srgbClr>
                </a:solidFill>
              </a:rPr>
              <a:t>十二种彼此区分的视线图式，其中十种对应</a:t>
            </a:r>
            <a:r>
              <a:rPr lang="en-US" altLang="zh-CN" dirty="0">
                <a:solidFill>
                  <a:srgbClr val="000000">
                    <a:lumMod val="75000"/>
                    <a:lumOff val="25000"/>
                  </a:srgbClr>
                </a:solidFill>
              </a:rPr>
              <a:t>10</a:t>
            </a:r>
            <a:r>
              <a:rPr lang="zh-CN" altLang="en-US" dirty="0">
                <a:solidFill>
                  <a:srgbClr val="000000">
                    <a:lumMod val="75000"/>
                    <a:lumOff val="25000"/>
                  </a:srgbClr>
                </a:solidFill>
              </a:rPr>
              <a:t>个阿拉伯数字</a:t>
            </a:r>
            <a:r>
              <a:rPr lang="en-US" altLang="zh-CN" dirty="0">
                <a:solidFill>
                  <a:srgbClr val="000000">
                    <a:lumMod val="75000"/>
                    <a:lumOff val="25000"/>
                  </a:srgbClr>
                </a:solidFill>
              </a:rPr>
              <a:t>(0-9)</a:t>
            </a:r>
            <a:r>
              <a:rPr lang="zh-CN" altLang="en-US" dirty="0">
                <a:solidFill>
                  <a:srgbClr val="000000">
                    <a:lumMod val="75000"/>
                    <a:lumOff val="25000"/>
                  </a:srgbClr>
                </a:solidFill>
              </a:rPr>
              <a:t>，另外两种分别用来实现删除以及电话拨出的功能。</a:t>
            </a:r>
            <a:endParaRPr kumimoji="0" lang="zh-CN" altLang="en-US"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1" name="矩形 10"/>
          <p:cNvSpPr/>
          <p:nvPr/>
        </p:nvSpPr>
        <p:spPr>
          <a:xfrm>
            <a:off x="6393641" y="4052233"/>
            <a:ext cx="2749471" cy="492443"/>
          </a:xfrm>
          <a:prstGeom prst="rect">
            <a:avLst/>
          </a:prstGeom>
        </p:spPr>
        <p:txBody>
          <a:bodyPr wrap="none">
            <a:spAutoFit/>
          </a:bodyPr>
          <a:lstStyle/>
          <a:p>
            <a:pPr lvl="0" defTabSz="914377">
              <a:lnSpc>
                <a:spcPct val="130000"/>
              </a:lnSpc>
              <a:defRPr/>
            </a:pPr>
            <a:r>
              <a:rPr lang="zh-CN" altLang="en-US" sz="2000" b="1" dirty="0">
                <a:solidFill>
                  <a:srgbClr val="838FD4">
                    <a:lumMod val="75000"/>
                  </a:srgbClr>
                </a:solidFill>
              </a:rPr>
              <a:t>眼动轨迹作为编码输入</a:t>
            </a:r>
            <a:endParaRPr kumimoji="0" lang="en-US" altLang="zh-CN" sz="2000" b="1"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p:txBody>
      </p:sp>
      <p:sp>
        <p:nvSpPr>
          <p:cNvPr id="19" name="矩形 18">
            <a:extLst>
              <a:ext uri="{FF2B5EF4-FFF2-40B4-BE49-F238E27FC236}">
                <a16:creationId xmlns:a16="http://schemas.microsoft.com/office/drawing/2014/main" id="{633841C7-982E-4FF8-8E00-D02BA6D38DFA}"/>
              </a:ext>
            </a:extLst>
          </p:cNvPr>
          <p:cNvSpPr/>
          <p:nvPr/>
        </p:nvSpPr>
        <p:spPr>
          <a:xfrm flipV="1">
            <a:off x="382695" y="249767"/>
            <a:ext cx="765739" cy="45719"/>
          </a:xfrm>
          <a:prstGeom prst="rect">
            <a:avLst/>
          </a:prstGeom>
          <a:solidFill>
            <a:srgbClr val="536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5363C3"/>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6080F375-F29C-4CF8-AE41-AD1FE0A1F86F}"/>
              </a:ext>
            </a:extLst>
          </p:cNvPr>
          <p:cNvSpPr/>
          <p:nvPr/>
        </p:nvSpPr>
        <p:spPr>
          <a:xfrm>
            <a:off x="1194764" y="294928"/>
            <a:ext cx="3518912" cy="450508"/>
          </a:xfrm>
          <a:prstGeom prst="rect">
            <a:avLst/>
          </a:prstGeom>
        </p:spPr>
        <p:txBody>
          <a:bodyPr wrap="none">
            <a:spAutoFit/>
          </a:bodyPr>
          <a:lstStyle/>
          <a:p>
            <a:pPr lvl="0" defTabSz="914377">
              <a:lnSpc>
                <a:spcPct val="130000"/>
              </a:lnSpc>
            </a:pPr>
            <a:r>
              <a:rPr lang="zh-CN" altLang="en-US" sz="2000" b="1" dirty="0">
                <a:solidFill>
                  <a:srgbClr val="5363C3"/>
                </a:solidFill>
              </a:rPr>
              <a:t>利用视线行为进行输入的技术</a:t>
            </a:r>
            <a:endParaRPr kumimoji="0" lang="en-US" altLang="zh-CN" sz="2000" b="1" i="0" u="none" strike="noStrike" kern="1200" cap="none" spc="0" normalizeH="0" baseline="0" noProof="0" dirty="0">
              <a:ln>
                <a:noFill/>
              </a:ln>
              <a:solidFill>
                <a:srgbClr val="5363C3"/>
              </a:solidFill>
              <a:effectLst/>
              <a:uLnTx/>
              <a:uFillTx/>
              <a:latin typeface="微软雅黑"/>
              <a:ea typeface="微软雅黑"/>
            </a:endParaRPr>
          </a:p>
        </p:txBody>
      </p:sp>
      <p:sp>
        <p:nvSpPr>
          <p:cNvPr id="21" name="矩形 20">
            <a:extLst>
              <a:ext uri="{FF2B5EF4-FFF2-40B4-BE49-F238E27FC236}">
                <a16:creationId xmlns:a16="http://schemas.microsoft.com/office/drawing/2014/main" id="{6B1E2AA4-8ED9-40A1-951F-D79804BA9FC5}"/>
              </a:ext>
            </a:extLst>
          </p:cNvPr>
          <p:cNvSpPr/>
          <p:nvPr/>
        </p:nvSpPr>
        <p:spPr>
          <a:xfrm>
            <a:off x="308547" y="156488"/>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rgbClr val="5363C3"/>
                </a:solidFill>
                <a:latin typeface="微软雅黑"/>
                <a:ea typeface="微软雅黑"/>
              </a:rPr>
              <a:t>2.3</a:t>
            </a:r>
            <a:endParaRPr kumimoji="0" lang="en-US" altLang="zh-CN" sz="4000" b="1" i="0" u="none" strike="noStrike" kern="1200" cap="none" spc="0" normalizeH="0" baseline="0" noProof="0" dirty="0">
              <a:ln>
                <a:noFill/>
              </a:ln>
              <a:solidFill>
                <a:srgbClr val="5363C3"/>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6EDBD095-A0CD-4ABD-92B4-4FD8BC19809B}"/>
              </a:ext>
            </a:extLst>
          </p:cNvPr>
          <p:cNvPicPr>
            <a:picLocks noChangeAspect="1"/>
          </p:cNvPicPr>
          <p:nvPr/>
        </p:nvPicPr>
        <p:blipFill>
          <a:blip r:embed="rId2"/>
          <a:stretch>
            <a:fillRect/>
          </a:stretch>
        </p:blipFill>
        <p:spPr>
          <a:xfrm>
            <a:off x="1439703" y="1236509"/>
            <a:ext cx="2976604" cy="1596498"/>
          </a:xfrm>
          <a:prstGeom prst="rect">
            <a:avLst/>
          </a:prstGeom>
        </p:spPr>
      </p:pic>
      <p:pic>
        <p:nvPicPr>
          <p:cNvPr id="4" name="图片 3">
            <a:extLst>
              <a:ext uri="{FF2B5EF4-FFF2-40B4-BE49-F238E27FC236}">
                <a16:creationId xmlns:a16="http://schemas.microsoft.com/office/drawing/2014/main" id="{AB61C221-502E-4199-A3D5-C594144DB3EC}"/>
              </a:ext>
            </a:extLst>
          </p:cNvPr>
          <p:cNvPicPr>
            <a:picLocks noChangeAspect="1"/>
          </p:cNvPicPr>
          <p:nvPr/>
        </p:nvPicPr>
        <p:blipFill>
          <a:blip r:embed="rId3"/>
          <a:stretch>
            <a:fillRect/>
          </a:stretch>
        </p:blipFill>
        <p:spPr>
          <a:xfrm>
            <a:off x="5826140" y="1309988"/>
            <a:ext cx="3685253" cy="2410697"/>
          </a:xfrm>
          <a:prstGeom prst="rect">
            <a:avLst/>
          </a:prstGeom>
        </p:spPr>
      </p:pic>
      <p:pic>
        <p:nvPicPr>
          <p:cNvPr id="8" name="图片 7">
            <a:extLst>
              <a:ext uri="{FF2B5EF4-FFF2-40B4-BE49-F238E27FC236}">
                <a16:creationId xmlns:a16="http://schemas.microsoft.com/office/drawing/2014/main" id="{61AED8EA-F1B3-4569-9FA5-2CA1368DAD2B}"/>
              </a:ext>
            </a:extLst>
          </p:cNvPr>
          <p:cNvPicPr>
            <a:picLocks noChangeAspect="1"/>
          </p:cNvPicPr>
          <p:nvPr/>
        </p:nvPicPr>
        <p:blipFill>
          <a:blip r:embed="rId4"/>
          <a:stretch>
            <a:fillRect/>
          </a:stretch>
        </p:blipFill>
        <p:spPr>
          <a:xfrm>
            <a:off x="1743307" y="3063524"/>
            <a:ext cx="2240604" cy="2752238"/>
          </a:xfrm>
          <a:prstGeom prst="rect">
            <a:avLst/>
          </a:prstGeom>
        </p:spPr>
      </p:pic>
    </p:spTree>
    <p:extLst>
      <p:ext uri="{BB962C8B-B14F-4D97-AF65-F5344CB8AC3E}">
        <p14:creationId xmlns:p14="http://schemas.microsoft.com/office/powerpoint/2010/main" val="115759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5673266" y="36344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0" name="文本框 8"/>
          <p:cNvSpPr txBox="1"/>
          <p:nvPr/>
        </p:nvSpPr>
        <p:spPr>
          <a:xfrm>
            <a:off x="6410891" y="3858381"/>
            <a:ext cx="3906181" cy="23035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1400" dirty="0">
                <a:solidFill>
                  <a:srgbClr val="000000">
                    <a:lumMod val="75000"/>
                    <a:lumOff val="25000"/>
                  </a:srgbClr>
                </a:solidFill>
              </a:rPr>
              <a:t>生理基础是基于人们在</a:t>
            </a:r>
            <a:r>
              <a:rPr lang="zh-CN" altLang="en-US" sz="1400" b="1" dirty="0">
                <a:solidFill>
                  <a:srgbClr val="000000">
                    <a:lumMod val="75000"/>
                    <a:lumOff val="25000"/>
                  </a:srgbClr>
                </a:solidFill>
              </a:rPr>
              <a:t>想像明度较高的场景时瞳孔直径会收缩</a:t>
            </a:r>
            <a:r>
              <a:rPr lang="zh-CN" altLang="en-US" sz="1400" dirty="0">
                <a:solidFill>
                  <a:srgbClr val="000000">
                    <a:lumMod val="75000"/>
                    <a:lumOff val="25000"/>
                  </a:srgbClr>
                </a:solidFill>
              </a:rPr>
              <a:t>而</a:t>
            </a:r>
            <a:r>
              <a:rPr lang="zh-CN" altLang="en-US" sz="1400" b="1" dirty="0">
                <a:solidFill>
                  <a:srgbClr val="000000">
                    <a:lumMod val="75000"/>
                    <a:lumOff val="25000"/>
                  </a:srgbClr>
                </a:solidFill>
              </a:rPr>
              <a:t>想像明度较低的场景时瞳孔直径会舒张</a:t>
            </a:r>
            <a:r>
              <a:rPr lang="zh-CN" altLang="en-US" sz="1400" dirty="0">
                <a:solidFill>
                  <a:srgbClr val="000000">
                    <a:lumMod val="75000"/>
                    <a:lumOff val="25000"/>
                  </a:srgbClr>
                </a:solidFill>
              </a:rPr>
              <a:t>这一生理特点提出的，主要的技术原理是构造成对的明暗交替变化的黑、白色块，并在其上覆盖不同触发器（字母或控件），当用户的瞳孔直径变化与某一色块所引发的预期变化一致时，系统判定用户选择其上的控件，执行色块所对应的指令。</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1" name="矩形 10"/>
          <p:cNvSpPr/>
          <p:nvPr/>
        </p:nvSpPr>
        <p:spPr>
          <a:xfrm>
            <a:off x="6467119" y="3411099"/>
            <a:ext cx="2749471" cy="492443"/>
          </a:xfrm>
          <a:prstGeom prst="rect">
            <a:avLst/>
          </a:prstGeom>
        </p:spPr>
        <p:txBody>
          <a:bodyPr wrap="none">
            <a:spAutoFit/>
          </a:bodyPr>
          <a:lstStyle/>
          <a:p>
            <a:pPr lvl="0" defTabSz="914377">
              <a:lnSpc>
                <a:spcPct val="130000"/>
              </a:lnSpc>
              <a:defRPr/>
            </a:pPr>
            <a:r>
              <a:rPr lang="zh-CN" altLang="en-US" sz="2000" b="1" dirty="0">
                <a:solidFill>
                  <a:srgbClr val="838FD4">
                    <a:lumMod val="75000"/>
                  </a:srgbClr>
                </a:solidFill>
              </a:rPr>
              <a:t>瞳孔直径作为编码输入</a:t>
            </a:r>
            <a:endParaRPr kumimoji="0" lang="en-US" altLang="zh-CN" sz="2000" b="1"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p:txBody>
      </p:sp>
      <p:sp>
        <p:nvSpPr>
          <p:cNvPr id="19" name="矩形 18">
            <a:extLst>
              <a:ext uri="{FF2B5EF4-FFF2-40B4-BE49-F238E27FC236}">
                <a16:creationId xmlns:a16="http://schemas.microsoft.com/office/drawing/2014/main" id="{633841C7-982E-4FF8-8E00-D02BA6D38DFA}"/>
              </a:ext>
            </a:extLst>
          </p:cNvPr>
          <p:cNvSpPr/>
          <p:nvPr/>
        </p:nvSpPr>
        <p:spPr>
          <a:xfrm flipV="1">
            <a:off x="382695" y="249767"/>
            <a:ext cx="765739" cy="45719"/>
          </a:xfrm>
          <a:prstGeom prst="rect">
            <a:avLst/>
          </a:prstGeom>
          <a:solidFill>
            <a:srgbClr val="536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5363C3"/>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6080F375-F29C-4CF8-AE41-AD1FE0A1F86F}"/>
              </a:ext>
            </a:extLst>
          </p:cNvPr>
          <p:cNvSpPr/>
          <p:nvPr/>
        </p:nvSpPr>
        <p:spPr>
          <a:xfrm>
            <a:off x="1194764" y="294928"/>
            <a:ext cx="2749471" cy="450508"/>
          </a:xfrm>
          <a:prstGeom prst="rect">
            <a:avLst/>
          </a:prstGeom>
        </p:spPr>
        <p:txBody>
          <a:bodyPr wrap="none">
            <a:spAutoFit/>
          </a:bodyPr>
          <a:lstStyle/>
          <a:p>
            <a:pPr lvl="0" defTabSz="914377">
              <a:lnSpc>
                <a:spcPct val="130000"/>
              </a:lnSpc>
            </a:pPr>
            <a:r>
              <a:rPr lang="zh-CN" altLang="en-US" sz="2000" b="1" dirty="0">
                <a:solidFill>
                  <a:srgbClr val="5363C3"/>
                </a:solidFill>
              </a:rPr>
              <a:t>其他眼动特征作为输入</a:t>
            </a:r>
            <a:endParaRPr lang="en-US" altLang="zh-CN" sz="2000" b="1" dirty="0">
              <a:solidFill>
                <a:srgbClr val="5363C3"/>
              </a:solidFill>
            </a:endParaRPr>
          </a:p>
        </p:txBody>
      </p:sp>
      <p:sp>
        <p:nvSpPr>
          <p:cNvPr id="21" name="矩形 20">
            <a:extLst>
              <a:ext uri="{FF2B5EF4-FFF2-40B4-BE49-F238E27FC236}">
                <a16:creationId xmlns:a16="http://schemas.microsoft.com/office/drawing/2014/main" id="{6B1E2AA4-8ED9-40A1-951F-D79804BA9FC5}"/>
              </a:ext>
            </a:extLst>
          </p:cNvPr>
          <p:cNvSpPr/>
          <p:nvPr/>
        </p:nvSpPr>
        <p:spPr>
          <a:xfrm>
            <a:off x="308547" y="156488"/>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rgbClr val="5363C3"/>
                </a:solidFill>
                <a:latin typeface="微软雅黑"/>
                <a:ea typeface="微软雅黑"/>
              </a:rPr>
              <a:t>2.4</a:t>
            </a:r>
            <a:endParaRPr kumimoji="0" lang="en-US" altLang="zh-CN" sz="4000" b="1" i="0" u="none" strike="noStrike" kern="1200" cap="none" spc="0" normalizeH="0" baseline="0" noProof="0" dirty="0">
              <a:ln>
                <a:noFill/>
              </a:ln>
              <a:solidFill>
                <a:srgbClr val="5363C3"/>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2ECD47C8-F6B0-4DD9-B84F-D73638C82F15}"/>
              </a:ext>
            </a:extLst>
          </p:cNvPr>
          <p:cNvPicPr>
            <a:picLocks noChangeAspect="1"/>
          </p:cNvPicPr>
          <p:nvPr/>
        </p:nvPicPr>
        <p:blipFill>
          <a:blip r:embed="rId2"/>
          <a:stretch>
            <a:fillRect/>
          </a:stretch>
        </p:blipFill>
        <p:spPr>
          <a:xfrm>
            <a:off x="765563" y="1152681"/>
            <a:ext cx="3864493" cy="5096649"/>
          </a:xfrm>
          <a:prstGeom prst="rect">
            <a:avLst/>
          </a:prstGeom>
        </p:spPr>
      </p:pic>
      <p:pic>
        <p:nvPicPr>
          <p:cNvPr id="5" name="图片 4">
            <a:extLst>
              <a:ext uri="{FF2B5EF4-FFF2-40B4-BE49-F238E27FC236}">
                <a16:creationId xmlns:a16="http://schemas.microsoft.com/office/drawing/2014/main" id="{C39CBA98-9830-42E0-BA61-1D61A471D9C4}"/>
              </a:ext>
            </a:extLst>
          </p:cNvPr>
          <p:cNvPicPr>
            <a:picLocks noChangeAspect="1"/>
          </p:cNvPicPr>
          <p:nvPr/>
        </p:nvPicPr>
        <p:blipFill>
          <a:blip r:embed="rId3"/>
          <a:stretch>
            <a:fillRect/>
          </a:stretch>
        </p:blipFill>
        <p:spPr>
          <a:xfrm>
            <a:off x="5265965" y="1221141"/>
            <a:ext cx="4841422" cy="2235117"/>
          </a:xfrm>
          <a:prstGeom prst="rect">
            <a:avLst/>
          </a:prstGeom>
        </p:spPr>
      </p:pic>
    </p:spTree>
    <p:extLst>
      <p:ext uri="{BB962C8B-B14F-4D97-AF65-F5344CB8AC3E}">
        <p14:creationId xmlns:p14="http://schemas.microsoft.com/office/powerpoint/2010/main" val="94424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目标与内容</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目标提取</a:t>
            </a:r>
          </a:p>
        </p:txBody>
      </p:sp>
      <p:graphicFrame>
        <p:nvGraphicFramePr>
          <p:cNvPr id="5" name="表格 4">
            <a:extLst>
              <a:ext uri="{FF2B5EF4-FFF2-40B4-BE49-F238E27FC236}">
                <a16:creationId xmlns:a16="http://schemas.microsoft.com/office/drawing/2014/main" id="{086D4705-A479-4A88-A625-8B40A605B5D9}"/>
              </a:ext>
            </a:extLst>
          </p:cNvPr>
          <p:cNvGraphicFramePr>
            <a:graphicFrameLocks noGrp="1"/>
          </p:cNvGraphicFramePr>
          <p:nvPr>
            <p:extLst>
              <p:ext uri="{D42A27DB-BD31-4B8C-83A1-F6EECF244321}">
                <p14:modId xmlns:p14="http://schemas.microsoft.com/office/powerpoint/2010/main" val="148050414"/>
              </p:ext>
            </p:extLst>
          </p:nvPr>
        </p:nvGraphicFramePr>
        <p:xfrm>
          <a:off x="1583870" y="1771649"/>
          <a:ext cx="9421586" cy="4833258"/>
        </p:xfrm>
        <a:graphic>
          <a:graphicData uri="http://schemas.openxmlformats.org/drawingml/2006/table">
            <a:tbl>
              <a:tblPr firstRow="1" bandRow="1">
                <a:tableStyleId>{F5AB1C69-6EDB-4FF4-983F-18BD219EF322}</a:tableStyleId>
              </a:tblPr>
              <a:tblGrid>
                <a:gridCol w="1548883">
                  <a:extLst>
                    <a:ext uri="{9D8B030D-6E8A-4147-A177-3AD203B41FA5}">
                      <a16:colId xmlns:a16="http://schemas.microsoft.com/office/drawing/2014/main" val="1709409761"/>
                    </a:ext>
                  </a:extLst>
                </a:gridCol>
                <a:gridCol w="1903027">
                  <a:extLst>
                    <a:ext uri="{9D8B030D-6E8A-4147-A177-3AD203B41FA5}">
                      <a16:colId xmlns:a16="http://schemas.microsoft.com/office/drawing/2014/main" val="1494898260"/>
                    </a:ext>
                  </a:extLst>
                </a:gridCol>
                <a:gridCol w="1893671">
                  <a:extLst>
                    <a:ext uri="{9D8B030D-6E8A-4147-A177-3AD203B41FA5}">
                      <a16:colId xmlns:a16="http://schemas.microsoft.com/office/drawing/2014/main" val="2902017757"/>
                    </a:ext>
                  </a:extLst>
                </a:gridCol>
                <a:gridCol w="1895009">
                  <a:extLst>
                    <a:ext uri="{9D8B030D-6E8A-4147-A177-3AD203B41FA5}">
                      <a16:colId xmlns:a16="http://schemas.microsoft.com/office/drawing/2014/main" val="2519441156"/>
                    </a:ext>
                  </a:extLst>
                </a:gridCol>
                <a:gridCol w="2180996">
                  <a:extLst>
                    <a:ext uri="{9D8B030D-6E8A-4147-A177-3AD203B41FA5}">
                      <a16:colId xmlns:a16="http://schemas.microsoft.com/office/drawing/2014/main" val="1239178077"/>
                    </a:ext>
                  </a:extLst>
                </a:gridCol>
              </a:tblGrid>
              <a:tr h="873038">
                <a:tc>
                  <a:txBody>
                    <a:bodyPr/>
                    <a:lstStyle/>
                    <a:p>
                      <a:pPr algn="ctr">
                        <a:spcAft>
                          <a:spcPts val="0"/>
                        </a:spcAft>
                      </a:pPr>
                      <a:endParaRPr lang="zh-CN" sz="1600" kern="100" dirty="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solidFill>
                            <a:schemeClr val="tx2">
                              <a:lumMod val="75000"/>
                              <a:lumOff val="25000"/>
                            </a:schemeClr>
                          </a:solidFill>
                          <a:effectLst/>
                        </a:rPr>
                        <a:t>注视时长</a:t>
                      </a:r>
                      <a:endParaRPr lang="zh-CN" sz="1600" kern="100" dirty="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双侧眨眼</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眼动编码</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瞳孔直径</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90430984"/>
                  </a:ext>
                </a:extLst>
              </a:tr>
              <a:tr h="1427675">
                <a:tc>
                  <a:txBody>
                    <a:bodyPr/>
                    <a:lstStyle/>
                    <a:p>
                      <a:pPr algn="ctr">
                        <a:spcAft>
                          <a:spcPts val="0"/>
                        </a:spcAft>
                      </a:pPr>
                      <a:r>
                        <a:rPr lang="zh-CN" sz="1600" kern="100" dirty="0">
                          <a:solidFill>
                            <a:schemeClr val="tx2">
                              <a:lumMod val="75000"/>
                              <a:lumOff val="25000"/>
                            </a:schemeClr>
                          </a:solidFill>
                          <a:effectLst/>
                        </a:rPr>
                        <a:t>原理</a:t>
                      </a:r>
                      <a:endParaRPr lang="zh-CN" sz="1600" kern="100" dirty="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基于</a:t>
                      </a:r>
                      <a:r>
                        <a:rPr lang="en-US" sz="1600" kern="100">
                          <a:solidFill>
                            <a:schemeClr val="tx2">
                              <a:lumMod val="75000"/>
                              <a:lumOff val="25000"/>
                            </a:schemeClr>
                          </a:solidFill>
                          <a:effectLst/>
                        </a:rPr>
                        <a:t>AOI</a:t>
                      </a:r>
                      <a:r>
                        <a:rPr lang="zh-CN" sz="1600" kern="100">
                          <a:solidFill>
                            <a:schemeClr val="tx2">
                              <a:lumMod val="75000"/>
                              <a:lumOff val="25000"/>
                            </a:schemeClr>
                          </a:solidFill>
                          <a:effectLst/>
                        </a:rPr>
                        <a:t>的停留时长设置阈值触发</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基于闭眼时长</a:t>
                      </a:r>
                      <a:r>
                        <a:rPr lang="en-US" sz="1600" kern="100">
                          <a:solidFill>
                            <a:schemeClr val="tx2">
                              <a:lumMod val="75000"/>
                              <a:lumOff val="25000"/>
                            </a:schemeClr>
                          </a:solidFill>
                          <a:effectLst/>
                        </a:rPr>
                        <a:t>/</a:t>
                      </a:r>
                      <a:r>
                        <a:rPr lang="zh-CN" sz="1600" kern="100">
                          <a:solidFill>
                            <a:schemeClr val="tx2">
                              <a:lumMod val="75000"/>
                              <a:lumOff val="25000"/>
                            </a:schemeClr>
                          </a:solidFill>
                          <a:effectLst/>
                        </a:rPr>
                        <a:t>次数设置阈值触发</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solidFill>
                            <a:schemeClr val="tx2">
                              <a:lumMod val="75000"/>
                              <a:lumOff val="25000"/>
                            </a:schemeClr>
                          </a:solidFill>
                          <a:effectLst/>
                        </a:rPr>
                        <a:t>基于眼动轨迹编码进行输入</a:t>
                      </a:r>
                      <a:endParaRPr lang="zh-CN" sz="1600" kern="100" dirty="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基于明暗交替想像的瞳孔直径变化触发</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97351070"/>
                  </a:ext>
                </a:extLst>
              </a:tr>
              <a:tr h="1053515">
                <a:tc>
                  <a:txBody>
                    <a:bodyPr/>
                    <a:lstStyle/>
                    <a:p>
                      <a:pPr algn="ctr">
                        <a:spcAft>
                          <a:spcPts val="0"/>
                        </a:spcAft>
                      </a:pPr>
                      <a:r>
                        <a:rPr lang="zh-CN" sz="1600" kern="100">
                          <a:solidFill>
                            <a:schemeClr val="tx2">
                              <a:lumMod val="75000"/>
                              <a:lumOff val="25000"/>
                            </a:schemeClr>
                          </a:solidFill>
                          <a:effectLst/>
                        </a:rPr>
                        <a:t>优点</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solidFill>
                            <a:schemeClr val="tx2">
                              <a:lumMod val="75000"/>
                              <a:lumOff val="25000"/>
                            </a:schemeClr>
                          </a:solidFill>
                          <a:effectLst/>
                        </a:rPr>
                        <a:t>稳定</a:t>
                      </a:r>
                      <a:endParaRPr lang="zh-CN" sz="1600" kern="100" dirty="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学习快，自然</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抗干扰</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solidFill>
                            <a:schemeClr val="tx2">
                              <a:lumMod val="75000"/>
                              <a:lumOff val="25000"/>
                            </a:schemeClr>
                          </a:solidFill>
                          <a:effectLst/>
                        </a:rPr>
                        <a:t>自然，不受自然眼动干扰</a:t>
                      </a:r>
                      <a:endParaRPr lang="zh-CN" sz="1600" kern="100" dirty="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05715602"/>
                  </a:ext>
                </a:extLst>
              </a:tr>
              <a:tr h="1479030">
                <a:tc>
                  <a:txBody>
                    <a:bodyPr/>
                    <a:lstStyle/>
                    <a:p>
                      <a:pPr algn="ctr">
                        <a:spcAft>
                          <a:spcPts val="0"/>
                        </a:spcAft>
                      </a:pPr>
                      <a:r>
                        <a:rPr lang="zh-CN" sz="1600" kern="100">
                          <a:solidFill>
                            <a:schemeClr val="tx2">
                              <a:lumMod val="75000"/>
                              <a:lumOff val="25000"/>
                            </a:schemeClr>
                          </a:solidFill>
                          <a:effectLst/>
                        </a:rPr>
                        <a:t>不足</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需不停眼动防误触发，易造成疲劳</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易被自然眨眼干扰而造成误触发</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solidFill>
                            <a:schemeClr val="tx2">
                              <a:lumMod val="75000"/>
                              <a:lumOff val="25000"/>
                            </a:schemeClr>
                          </a:solidFill>
                          <a:effectLst/>
                        </a:rPr>
                        <a:t>编码简单则易误触发，编码困难则学习成本高</a:t>
                      </a:r>
                      <a:endParaRPr lang="zh-CN" sz="1600" kern="10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solidFill>
                            <a:schemeClr val="tx2">
                              <a:lumMod val="75000"/>
                              <a:lumOff val="25000"/>
                            </a:schemeClr>
                          </a:solidFill>
                          <a:effectLst/>
                        </a:rPr>
                        <a:t>易被刺激干扰，无法准确定位，反应慢且低效</a:t>
                      </a:r>
                      <a:endParaRPr lang="zh-CN" sz="1600" kern="100" dirty="0">
                        <a:solidFill>
                          <a:schemeClr val="tx2">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93777565"/>
                  </a:ext>
                </a:extLst>
              </a:tr>
            </a:tbl>
          </a:graphicData>
        </a:graphic>
      </p:graphicFrame>
    </p:spTree>
    <p:extLst>
      <p:ext uri="{BB962C8B-B14F-4D97-AF65-F5344CB8AC3E}">
        <p14:creationId xmlns:p14="http://schemas.microsoft.com/office/powerpoint/2010/main" val="1542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泪珠形 4"/>
          <p:cNvSpPr/>
          <p:nvPr/>
        </p:nvSpPr>
        <p:spPr>
          <a:xfrm>
            <a:off x="3181034" y="1064603"/>
            <a:ext cx="1044362" cy="1044362"/>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34" name="组合 22"/>
          <p:cNvGrpSpPr/>
          <p:nvPr/>
        </p:nvGrpSpPr>
        <p:grpSpPr>
          <a:xfrm>
            <a:off x="3468738" y="1391919"/>
            <a:ext cx="548656" cy="430686"/>
            <a:chOff x="3829050" y="5226603"/>
            <a:chExt cx="1511301" cy="1186348"/>
          </a:xfrm>
          <a:solidFill>
            <a:schemeClr val="bg1"/>
          </a:solidFill>
        </p:grpSpPr>
        <p:sp>
          <p:nvSpPr>
            <p:cNvPr id="35"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43" name="矩形 42"/>
          <p:cNvSpPr/>
          <p:nvPr/>
        </p:nvSpPr>
        <p:spPr>
          <a:xfrm>
            <a:off x="4338404" y="1215133"/>
            <a:ext cx="2149873" cy="736997"/>
          </a:xfrm>
          <a:prstGeom prst="rect">
            <a:avLst/>
          </a:prstGeom>
        </p:spPr>
        <p:txBody>
          <a:bodyPr wrap="square">
            <a:spAutoFit/>
          </a:bodyPr>
          <a:lstStyle/>
          <a:p>
            <a:pPr lvl="0" defTabSz="914377">
              <a:lnSpc>
                <a:spcPct val="130000"/>
              </a:lnSpc>
              <a:defRPr/>
            </a:pPr>
            <a:r>
              <a:rPr lang="zh-CN" altLang="en-US" sz="3600" b="1" dirty="0">
                <a:solidFill>
                  <a:srgbClr val="41C0B8">
                    <a:lumMod val="75000"/>
                  </a:srgbClr>
                </a:solidFill>
              </a:rPr>
              <a:t>总结</a:t>
            </a:r>
            <a:endParaRPr kumimoji="0" lang="en-US" altLang="zh-CN" sz="36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58" name="泪珠形 57"/>
          <p:cNvSpPr/>
          <p:nvPr/>
        </p:nvSpPr>
        <p:spPr>
          <a:xfrm>
            <a:off x="3181034" y="3881628"/>
            <a:ext cx="1044362" cy="104436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59" name="组合 22"/>
          <p:cNvGrpSpPr/>
          <p:nvPr/>
        </p:nvGrpSpPr>
        <p:grpSpPr>
          <a:xfrm>
            <a:off x="3468738" y="4208944"/>
            <a:ext cx="548656" cy="430686"/>
            <a:chOff x="3829050" y="5226603"/>
            <a:chExt cx="1511301" cy="1186348"/>
          </a:xfrm>
          <a:solidFill>
            <a:schemeClr val="bg1"/>
          </a:solidFill>
        </p:grpSpPr>
        <p:sp>
          <p:nvSpPr>
            <p:cNvPr id="62"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61" name="矩形 60"/>
          <p:cNvSpPr/>
          <p:nvPr/>
        </p:nvSpPr>
        <p:spPr>
          <a:xfrm>
            <a:off x="4344951" y="3963844"/>
            <a:ext cx="6443896" cy="892552"/>
          </a:xfrm>
          <a:prstGeom prst="rect">
            <a:avLst/>
          </a:prstGeom>
        </p:spPr>
        <p:txBody>
          <a:bodyPr wrap="square">
            <a:spAutoFit/>
          </a:bodyPr>
          <a:lstStyle/>
          <a:p>
            <a:pPr lvl="0" defTabSz="914377">
              <a:lnSpc>
                <a:spcPct val="130000"/>
              </a:lnSpc>
              <a:defRPr/>
            </a:pPr>
            <a:r>
              <a:rPr lang="zh-CN" altLang="en-US" sz="2000" b="1" dirty="0">
                <a:solidFill>
                  <a:srgbClr val="41C0B8">
                    <a:lumMod val="75000"/>
                  </a:srgbClr>
                </a:solidFill>
              </a:rPr>
              <a:t>研究人员自主构建系统，交互控件多为图形化的触发器，交互手段也较为单一，只能频繁调用控件来进行操作</a:t>
            </a:r>
            <a:endParaRPr kumimoji="0" lang="en-US" altLang="zh-CN" sz="20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70" name="泪珠形 69"/>
          <p:cNvSpPr/>
          <p:nvPr/>
        </p:nvSpPr>
        <p:spPr>
          <a:xfrm>
            <a:off x="3181034" y="2521389"/>
            <a:ext cx="1044362" cy="1044362"/>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71" name="组合 22"/>
          <p:cNvGrpSpPr/>
          <p:nvPr/>
        </p:nvGrpSpPr>
        <p:grpSpPr>
          <a:xfrm>
            <a:off x="3468738" y="2848705"/>
            <a:ext cx="548656" cy="430686"/>
            <a:chOff x="3829050" y="5226603"/>
            <a:chExt cx="1511301" cy="1186348"/>
          </a:xfrm>
          <a:solidFill>
            <a:schemeClr val="bg1"/>
          </a:solidFill>
        </p:grpSpPr>
        <p:sp>
          <p:nvSpPr>
            <p:cNvPr id="74"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73" name="矩形 72"/>
          <p:cNvSpPr/>
          <p:nvPr/>
        </p:nvSpPr>
        <p:spPr>
          <a:xfrm>
            <a:off x="4298551" y="2594142"/>
            <a:ext cx="6618067" cy="892552"/>
          </a:xfrm>
          <a:prstGeom prst="rect">
            <a:avLst/>
          </a:prstGeom>
        </p:spPr>
        <p:txBody>
          <a:bodyPr wrap="square">
            <a:spAutoFit/>
          </a:bodyPr>
          <a:lstStyle/>
          <a:p>
            <a:pPr lvl="0" defTabSz="914377">
              <a:lnSpc>
                <a:spcPct val="130000"/>
              </a:lnSpc>
              <a:defRPr/>
            </a:pPr>
            <a:r>
              <a:rPr lang="zh-CN" altLang="en-US" sz="2000" b="1" dirty="0">
                <a:solidFill>
                  <a:srgbClr val="41C0B8">
                    <a:lumMod val="75000"/>
                  </a:srgbClr>
                </a:solidFill>
              </a:rPr>
              <a:t>现有眼动交互的不同模式或多或少都会有与用户的自然眼动行为相悖之处</a:t>
            </a:r>
            <a:endParaRPr kumimoji="0" lang="en-US" altLang="zh-CN" sz="20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82" name="泪珠形 81"/>
          <p:cNvSpPr/>
          <p:nvPr/>
        </p:nvSpPr>
        <p:spPr>
          <a:xfrm>
            <a:off x="3107878" y="5442927"/>
            <a:ext cx="1044362" cy="1044362"/>
          </a:xfrm>
          <a:prstGeom prst="teardrop">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83" name="组合 22"/>
          <p:cNvGrpSpPr/>
          <p:nvPr/>
        </p:nvGrpSpPr>
        <p:grpSpPr>
          <a:xfrm>
            <a:off x="3395582" y="5770243"/>
            <a:ext cx="548656" cy="430686"/>
            <a:chOff x="3829050" y="5226603"/>
            <a:chExt cx="1511301" cy="1186348"/>
          </a:xfrm>
          <a:solidFill>
            <a:schemeClr val="bg1"/>
          </a:solidFill>
        </p:grpSpPr>
        <p:sp>
          <p:nvSpPr>
            <p:cNvPr id="86"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7"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8"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9"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0"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1"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2"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85" name="矩形 84"/>
          <p:cNvSpPr/>
          <p:nvPr/>
        </p:nvSpPr>
        <p:spPr>
          <a:xfrm>
            <a:off x="4344951" y="5488017"/>
            <a:ext cx="6556905" cy="892552"/>
          </a:xfrm>
          <a:prstGeom prst="rect">
            <a:avLst/>
          </a:prstGeom>
        </p:spPr>
        <p:txBody>
          <a:bodyPr wrap="square">
            <a:spAutoFit/>
          </a:bodyPr>
          <a:lstStyle/>
          <a:p>
            <a:pPr lvl="0" defTabSz="914377">
              <a:lnSpc>
                <a:spcPct val="130000"/>
              </a:lnSpc>
              <a:defRPr/>
            </a:pPr>
            <a:r>
              <a:rPr lang="zh-CN" altLang="en-US" sz="2000" b="1" dirty="0">
                <a:solidFill>
                  <a:srgbClr val="41C0B8">
                    <a:lumMod val="75000"/>
                  </a:srgbClr>
                </a:solidFill>
              </a:rPr>
              <a:t>设计的应用场景较为单一，现有尝试均希望通过套用传统交互模式以带来改良</a:t>
            </a:r>
            <a:endParaRPr kumimoji="0" lang="en-US" altLang="zh-CN" sz="20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93" name="文本占位符 92"/>
          <p:cNvSpPr>
            <a:spLocks noGrp="1"/>
          </p:cNvSpPr>
          <p:nvPr>
            <p:ph type="body" sz="quarter" idx="10"/>
          </p:nvPr>
        </p:nvSpPr>
        <p:spPr/>
        <p:txBody>
          <a:bodyPr/>
          <a:lstStyle/>
          <a:p>
            <a:r>
              <a:rPr kumimoji="1" lang="en-US" altLang="zh-CN" dirty="0"/>
              <a:t>01</a:t>
            </a:r>
            <a:r>
              <a:rPr kumimoji="1" lang="zh-CN" altLang="en-US" dirty="0"/>
              <a:t> 目标提取</a:t>
            </a:r>
          </a:p>
        </p:txBody>
      </p:sp>
    </p:spTree>
    <p:extLst>
      <p:ext uri="{BB962C8B-B14F-4D97-AF65-F5344CB8AC3E}">
        <p14:creationId xmlns:p14="http://schemas.microsoft.com/office/powerpoint/2010/main" val="165249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研究目标</a:t>
            </a:r>
          </a:p>
        </p:txBody>
      </p:sp>
      <p:sp>
        <p:nvSpPr>
          <p:cNvPr id="3" name="同心圆 2"/>
          <p:cNvSpPr/>
          <p:nvPr/>
        </p:nvSpPr>
        <p:spPr>
          <a:xfrm>
            <a:off x="1889661" y="1877078"/>
            <a:ext cx="4248385" cy="4248385"/>
          </a:xfrm>
          <a:prstGeom prst="donut">
            <a:avLst>
              <a:gd name="adj" fmla="val 102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 name="同心圆 3"/>
          <p:cNvSpPr/>
          <p:nvPr/>
        </p:nvSpPr>
        <p:spPr>
          <a:xfrm>
            <a:off x="5703879" y="1877079"/>
            <a:ext cx="4248385" cy="4248385"/>
          </a:xfrm>
          <a:prstGeom prst="donut">
            <a:avLst>
              <a:gd name="adj" fmla="val 102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 name="空心弧 7"/>
          <p:cNvSpPr/>
          <p:nvPr/>
        </p:nvSpPr>
        <p:spPr>
          <a:xfrm>
            <a:off x="1879615" y="1877078"/>
            <a:ext cx="4248385" cy="4248385"/>
          </a:xfrm>
          <a:prstGeom prst="blockArc">
            <a:avLst>
              <a:gd name="adj1" fmla="val 10800000"/>
              <a:gd name="adj2" fmla="val 2"/>
              <a:gd name="adj3" fmla="val 1005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 name="空心弧 8"/>
          <p:cNvSpPr/>
          <p:nvPr/>
        </p:nvSpPr>
        <p:spPr>
          <a:xfrm rot="10800000">
            <a:off x="5703878" y="1877078"/>
            <a:ext cx="4248385" cy="4248385"/>
          </a:xfrm>
          <a:prstGeom prst="blockArc">
            <a:avLst>
              <a:gd name="adj1" fmla="val 10800000"/>
              <a:gd name="adj2" fmla="val 2"/>
              <a:gd name="adj3" fmla="val 1005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3" name="文本框 8">
            <a:extLst>
              <a:ext uri="{FF2B5EF4-FFF2-40B4-BE49-F238E27FC236}">
                <a16:creationId xmlns:a16="http://schemas.microsoft.com/office/drawing/2014/main" id="{EC3E09BA-E3F5-44F1-AE81-96B1A5735D89}"/>
              </a:ext>
            </a:extLst>
          </p:cNvPr>
          <p:cNvSpPr txBox="1"/>
          <p:nvPr/>
        </p:nvSpPr>
        <p:spPr>
          <a:xfrm>
            <a:off x="2504291" y="3749897"/>
            <a:ext cx="3019124" cy="450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2000" b="1" dirty="0">
                <a:solidFill>
                  <a:srgbClr val="000000">
                    <a:lumMod val="75000"/>
                    <a:lumOff val="25000"/>
                  </a:srgbClr>
                </a:solidFill>
              </a:rPr>
              <a:t>基于眼动数据的控制系统</a:t>
            </a:r>
            <a:endPar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54" name="文本框 8">
            <a:extLst>
              <a:ext uri="{FF2B5EF4-FFF2-40B4-BE49-F238E27FC236}">
                <a16:creationId xmlns:a16="http://schemas.microsoft.com/office/drawing/2014/main" id="{B64A4FBA-9F66-4F27-B0A2-CB99857298EB}"/>
              </a:ext>
            </a:extLst>
          </p:cNvPr>
          <p:cNvSpPr txBox="1"/>
          <p:nvPr/>
        </p:nvSpPr>
        <p:spPr>
          <a:xfrm>
            <a:off x="6574259" y="3370754"/>
            <a:ext cx="2493541"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30000"/>
              </a:lnSpc>
              <a:defRPr/>
            </a:pPr>
            <a:r>
              <a:rPr lang="zh-CN" altLang="en-US" sz="2000" b="1" dirty="0">
                <a:solidFill>
                  <a:srgbClr val="000000">
                    <a:lumMod val="75000"/>
                    <a:lumOff val="25000"/>
                  </a:srgbClr>
                </a:solidFill>
              </a:rPr>
              <a:t>评测基于眼动技术的该系统在一类常用场景下的交互体验</a:t>
            </a:r>
            <a:endPar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Tree>
    <p:extLst>
      <p:ext uri="{BB962C8B-B14F-4D97-AF65-F5344CB8AC3E}">
        <p14:creationId xmlns:p14="http://schemas.microsoft.com/office/powerpoint/2010/main" val="51553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泪珠形 4"/>
          <p:cNvSpPr/>
          <p:nvPr/>
        </p:nvSpPr>
        <p:spPr>
          <a:xfrm>
            <a:off x="3181034" y="1064603"/>
            <a:ext cx="1044362" cy="1044362"/>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34" name="组合 22"/>
          <p:cNvGrpSpPr/>
          <p:nvPr/>
        </p:nvGrpSpPr>
        <p:grpSpPr>
          <a:xfrm>
            <a:off x="3468738" y="1391919"/>
            <a:ext cx="548656" cy="430686"/>
            <a:chOff x="3829050" y="5226603"/>
            <a:chExt cx="1511301" cy="1186348"/>
          </a:xfrm>
          <a:solidFill>
            <a:schemeClr val="bg1"/>
          </a:solidFill>
        </p:grpSpPr>
        <p:sp>
          <p:nvSpPr>
            <p:cNvPr id="35"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43" name="矩形 42"/>
          <p:cNvSpPr/>
          <p:nvPr/>
        </p:nvSpPr>
        <p:spPr>
          <a:xfrm>
            <a:off x="4338404" y="1215133"/>
            <a:ext cx="2149873" cy="736997"/>
          </a:xfrm>
          <a:prstGeom prst="rect">
            <a:avLst/>
          </a:prstGeom>
        </p:spPr>
        <p:txBody>
          <a:bodyPr wrap="square">
            <a:spAutoFit/>
          </a:bodyPr>
          <a:lstStyle/>
          <a:p>
            <a:pPr lvl="0" defTabSz="914377">
              <a:lnSpc>
                <a:spcPct val="130000"/>
              </a:lnSpc>
              <a:defRPr/>
            </a:pPr>
            <a:r>
              <a:rPr lang="zh-CN" altLang="en-US" sz="3600" b="1" dirty="0">
                <a:solidFill>
                  <a:srgbClr val="41C0B8">
                    <a:lumMod val="75000"/>
                  </a:srgbClr>
                </a:solidFill>
              </a:rPr>
              <a:t>单侧眨眼</a:t>
            </a:r>
            <a:endParaRPr kumimoji="0" lang="en-US" altLang="zh-CN" sz="36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58" name="泪珠形 57"/>
          <p:cNvSpPr/>
          <p:nvPr/>
        </p:nvSpPr>
        <p:spPr>
          <a:xfrm>
            <a:off x="3181034" y="3881628"/>
            <a:ext cx="1044362" cy="104436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59" name="组合 22"/>
          <p:cNvGrpSpPr/>
          <p:nvPr/>
        </p:nvGrpSpPr>
        <p:grpSpPr>
          <a:xfrm>
            <a:off x="3468738" y="4208944"/>
            <a:ext cx="548656" cy="430686"/>
            <a:chOff x="3829050" y="5226603"/>
            <a:chExt cx="1511301" cy="1186348"/>
          </a:xfrm>
          <a:solidFill>
            <a:schemeClr val="bg1"/>
          </a:solidFill>
        </p:grpSpPr>
        <p:sp>
          <p:nvSpPr>
            <p:cNvPr id="62"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61" name="矩形 60"/>
          <p:cNvSpPr/>
          <p:nvPr/>
        </p:nvSpPr>
        <p:spPr>
          <a:xfrm>
            <a:off x="4298551" y="3975348"/>
            <a:ext cx="6657919" cy="850617"/>
          </a:xfrm>
          <a:prstGeom prst="rect">
            <a:avLst/>
          </a:prstGeom>
        </p:spPr>
        <p:txBody>
          <a:bodyPr wrap="square">
            <a:spAutoFit/>
          </a:bodyPr>
          <a:lstStyle/>
          <a:p>
            <a:pPr lvl="0" defTabSz="914377">
              <a:lnSpc>
                <a:spcPct val="130000"/>
              </a:lnSpc>
              <a:defRPr/>
            </a:pPr>
            <a:r>
              <a:rPr lang="zh-CN" altLang="en-US" sz="2000" b="1" dirty="0">
                <a:solidFill>
                  <a:srgbClr val="41C0B8">
                    <a:lumMod val="75000"/>
                  </a:srgbClr>
                </a:solidFill>
              </a:rPr>
              <a:t>既不会被自然眨眼所干扰，又能通过读取非眨动眼的眼动信号保证眼动轨迹的正常识别</a:t>
            </a:r>
            <a:endParaRPr kumimoji="0" lang="en-US" altLang="zh-CN" sz="20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70" name="泪珠形 69"/>
          <p:cNvSpPr/>
          <p:nvPr/>
        </p:nvSpPr>
        <p:spPr>
          <a:xfrm>
            <a:off x="3181034" y="2521389"/>
            <a:ext cx="1044362" cy="1044362"/>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71" name="组合 22"/>
          <p:cNvGrpSpPr/>
          <p:nvPr/>
        </p:nvGrpSpPr>
        <p:grpSpPr>
          <a:xfrm>
            <a:off x="3468738" y="2848705"/>
            <a:ext cx="548656" cy="430686"/>
            <a:chOff x="3829050" y="5226603"/>
            <a:chExt cx="1511301" cy="1186348"/>
          </a:xfrm>
          <a:solidFill>
            <a:schemeClr val="bg1"/>
          </a:solidFill>
        </p:grpSpPr>
        <p:sp>
          <p:nvSpPr>
            <p:cNvPr id="74"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73" name="矩形 72"/>
          <p:cNvSpPr/>
          <p:nvPr/>
        </p:nvSpPr>
        <p:spPr>
          <a:xfrm>
            <a:off x="4298551" y="2594142"/>
            <a:ext cx="6618067" cy="892552"/>
          </a:xfrm>
          <a:prstGeom prst="rect">
            <a:avLst/>
          </a:prstGeom>
        </p:spPr>
        <p:txBody>
          <a:bodyPr wrap="square">
            <a:spAutoFit/>
          </a:bodyPr>
          <a:lstStyle/>
          <a:p>
            <a:pPr lvl="0" defTabSz="914377">
              <a:lnSpc>
                <a:spcPct val="130000"/>
              </a:lnSpc>
              <a:defRPr/>
            </a:pPr>
            <a:r>
              <a:rPr lang="zh-CN" altLang="en-US" sz="2000" b="1" dirty="0">
                <a:solidFill>
                  <a:srgbClr val="41C0B8">
                    <a:lumMod val="75000"/>
                  </a:srgbClr>
                </a:solidFill>
              </a:rPr>
              <a:t>一类用户较为容易做到但又与自然眼动信号具有明显区别的模式，基于左右眼的闭合检测</a:t>
            </a:r>
            <a:endParaRPr kumimoji="0" lang="en-US" altLang="zh-CN" sz="20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82" name="泪珠形 81"/>
          <p:cNvSpPr/>
          <p:nvPr/>
        </p:nvSpPr>
        <p:spPr>
          <a:xfrm>
            <a:off x="3107878" y="5442927"/>
            <a:ext cx="1044362" cy="1044362"/>
          </a:xfrm>
          <a:prstGeom prst="teardrop">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83" name="组合 22"/>
          <p:cNvGrpSpPr/>
          <p:nvPr/>
        </p:nvGrpSpPr>
        <p:grpSpPr>
          <a:xfrm>
            <a:off x="3395582" y="5770243"/>
            <a:ext cx="548656" cy="430686"/>
            <a:chOff x="3829050" y="5226603"/>
            <a:chExt cx="1511301" cy="1186348"/>
          </a:xfrm>
          <a:solidFill>
            <a:schemeClr val="bg1"/>
          </a:solidFill>
        </p:grpSpPr>
        <p:sp>
          <p:nvSpPr>
            <p:cNvPr id="86"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7"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8"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9"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0"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1"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2"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85" name="矩形 84"/>
          <p:cNvSpPr/>
          <p:nvPr/>
        </p:nvSpPr>
        <p:spPr>
          <a:xfrm>
            <a:off x="4225396" y="5736702"/>
            <a:ext cx="3518912" cy="450508"/>
          </a:xfrm>
          <a:prstGeom prst="rect">
            <a:avLst/>
          </a:prstGeom>
        </p:spPr>
        <p:txBody>
          <a:bodyPr wrap="none">
            <a:spAutoFit/>
          </a:bodyPr>
          <a:lstStyle/>
          <a:p>
            <a:pPr lvl="0" defTabSz="914377">
              <a:lnSpc>
                <a:spcPct val="130000"/>
              </a:lnSpc>
              <a:defRPr/>
            </a:pPr>
            <a:r>
              <a:rPr lang="zh-CN" altLang="en-US" sz="2000" b="1" dirty="0">
                <a:solidFill>
                  <a:srgbClr val="41C0B8">
                    <a:lumMod val="75000"/>
                  </a:srgbClr>
                </a:solidFill>
              </a:rPr>
              <a:t>双眼可以各自对应一类触发器</a:t>
            </a:r>
            <a:endParaRPr kumimoji="0" lang="en-US" altLang="zh-CN" sz="20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93" name="文本占位符 92"/>
          <p:cNvSpPr>
            <a:spLocks noGrp="1"/>
          </p:cNvSpPr>
          <p:nvPr>
            <p:ph type="body" sz="quarter" idx="10"/>
          </p:nvPr>
        </p:nvSpPr>
        <p:spPr/>
        <p:txBody>
          <a:bodyPr/>
          <a:lstStyle/>
          <a:p>
            <a:r>
              <a:rPr kumimoji="1" lang="en-US" altLang="zh-CN" dirty="0"/>
              <a:t>03</a:t>
            </a:r>
            <a:r>
              <a:rPr kumimoji="1" lang="zh-CN" altLang="en-US" dirty="0"/>
              <a:t> 内容总结</a:t>
            </a:r>
          </a:p>
        </p:txBody>
      </p:sp>
    </p:spTree>
    <p:extLst>
      <p:ext uri="{BB962C8B-B14F-4D97-AF65-F5344CB8AC3E}">
        <p14:creationId xmlns:p14="http://schemas.microsoft.com/office/powerpoint/2010/main" val="130804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4" y="1203145"/>
            <a:ext cx="3253563" cy="634634"/>
          </a:xfrm>
        </p:spPr>
        <p:txBody>
          <a:bodyPr/>
          <a:lstStyle/>
          <a:p>
            <a:r>
              <a:rPr kumimoji="1" lang="zh-CN" altLang="en-US" sz="3200" dirty="0"/>
              <a:t>选题背景</a:t>
            </a:r>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4" y="2112101"/>
            <a:ext cx="3253563" cy="634634"/>
          </a:xfrm>
        </p:spPr>
        <p:txBody>
          <a:bodyPr/>
          <a:lstStyle/>
          <a:p>
            <a:r>
              <a:rPr kumimoji="1" lang="zh-CN" altLang="en-US" sz="3200" dirty="0"/>
              <a:t>文献综述</a:t>
            </a:r>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4" y="3021057"/>
            <a:ext cx="3253563" cy="634634"/>
          </a:xfrm>
        </p:spPr>
        <p:txBody>
          <a:bodyPr/>
          <a:lstStyle/>
          <a:p>
            <a:r>
              <a:rPr kumimoji="1" lang="zh-CN" altLang="en-US" sz="3200" dirty="0"/>
              <a:t>目标与内容</a:t>
            </a:r>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sz="3200" dirty="0"/>
              <a:t>方法与路线</a:t>
            </a:r>
          </a:p>
        </p:txBody>
      </p:sp>
      <p:sp>
        <p:nvSpPr>
          <p:cNvPr id="12" name="文本占位符 11"/>
          <p:cNvSpPr>
            <a:spLocks noGrp="1"/>
          </p:cNvSpPr>
          <p:nvPr>
            <p:ph type="body" sz="quarter" idx="23"/>
          </p:nvPr>
        </p:nvSpPr>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p:txBody>
          <a:bodyPr/>
          <a:lstStyle/>
          <a:p>
            <a:r>
              <a:rPr kumimoji="1" lang="zh-CN" altLang="en-US" sz="3200" dirty="0"/>
              <a:t>计划进度</a:t>
            </a:r>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泪珠形 4"/>
          <p:cNvSpPr/>
          <p:nvPr/>
        </p:nvSpPr>
        <p:spPr>
          <a:xfrm>
            <a:off x="3181034" y="1064603"/>
            <a:ext cx="1044362" cy="1044362"/>
          </a:xfrm>
          <a:prstGeom prst="teardrop">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34" name="组合 22"/>
          <p:cNvGrpSpPr/>
          <p:nvPr/>
        </p:nvGrpSpPr>
        <p:grpSpPr>
          <a:xfrm>
            <a:off x="3468738" y="1391919"/>
            <a:ext cx="548656" cy="430686"/>
            <a:chOff x="3829050" y="5226603"/>
            <a:chExt cx="1511301" cy="1186348"/>
          </a:xfrm>
          <a:solidFill>
            <a:schemeClr val="bg1"/>
          </a:solidFill>
        </p:grpSpPr>
        <p:sp>
          <p:nvSpPr>
            <p:cNvPr id="35"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43" name="矩形 42"/>
          <p:cNvSpPr/>
          <p:nvPr/>
        </p:nvSpPr>
        <p:spPr>
          <a:xfrm>
            <a:off x="4338404" y="1215133"/>
            <a:ext cx="2149873" cy="736997"/>
          </a:xfrm>
          <a:prstGeom prst="rect">
            <a:avLst/>
          </a:prstGeom>
        </p:spPr>
        <p:txBody>
          <a:bodyPr wrap="square">
            <a:spAutoFit/>
          </a:bodyPr>
          <a:lstStyle/>
          <a:p>
            <a:pPr lvl="0" defTabSz="914377">
              <a:lnSpc>
                <a:spcPct val="130000"/>
              </a:lnSpc>
              <a:defRPr/>
            </a:pPr>
            <a:r>
              <a:rPr lang="zh-CN" altLang="en-US" sz="3600" b="1" dirty="0">
                <a:solidFill>
                  <a:srgbClr val="41C0B8">
                    <a:lumMod val="75000"/>
                  </a:srgbClr>
                </a:solidFill>
              </a:rPr>
              <a:t>应用场景</a:t>
            </a:r>
            <a:endParaRPr kumimoji="0" lang="en-US" altLang="zh-CN" sz="36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58" name="泪珠形 57"/>
          <p:cNvSpPr/>
          <p:nvPr/>
        </p:nvSpPr>
        <p:spPr>
          <a:xfrm>
            <a:off x="3181034" y="3881628"/>
            <a:ext cx="1044362" cy="104436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59" name="组合 22"/>
          <p:cNvGrpSpPr/>
          <p:nvPr/>
        </p:nvGrpSpPr>
        <p:grpSpPr>
          <a:xfrm>
            <a:off x="3468738" y="4208944"/>
            <a:ext cx="548656" cy="430686"/>
            <a:chOff x="3829050" y="5226603"/>
            <a:chExt cx="1511301" cy="1186348"/>
          </a:xfrm>
          <a:solidFill>
            <a:schemeClr val="bg1"/>
          </a:solidFill>
        </p:grpSpPr>
        <p:sp>
          <p:nvSpPr>
            <p:cNvPr id="62"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61" name="矩形 60"/>
          <p:cNvSpPr/>
          <p:nvPr/>
        </p:nvSpPr>
        <p:spPr>
          <a:xfrm>
            <a:off x="4298551" y="3975348"/>
            <a:ext cx="6657919" cy="850617"/>
          </a:xfrm>
          <a:prstGeom prst="rect">
            <a:avLst/>
          </a:prstGeom>
        </p:spPr>
        <p:txBody>
          <a:bodyPr wrap="square">
            <a:spAutoFit/>
          </a:bodyPr>
          <a:lstStyle/>
          <a:p>
            <a:pPr lvl="0" defTabSz="914377">
              <a:lnSpc>
                <a:spcPct val="130000"/>
              </a:lnSpc>
              <a:defRPr/>
            </a:pPr>
            <a:r>
              <a:rPr lang="zh-CN" altLang="en-US" sz="2000" b="1" dirty="0">
                <a:solidFill>
                  <a:srgbClr val="41C0B8">
                    <a:lumMod val="75000"/>
                  </a:srgbClr>
                </a:solidFill>
              </a:rPr>
              <a:t>用户在该类网站通常需要完成浏览、翻页、切换与输入等操作；</a:t>
            </a:r>
            <a:endParaRPr kumimoji="0" lang="en-US" altLang="zh-CN" sz="20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70" name="泪珠形 69"/>
          <p:cNvSpPr/>
          <p:nvPr/>
        </p:nvSpPr>
        <p:spPr>
          <a:xfrm>
            <a:off x="3181034" y="2521389"/>
            <a:ext cx="1044362" cy="1044362"/>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71" name="组合 22"/>
          <p:cNvGrpSpPr/>
          <p:nvPr/>
        </p:nvGrpSpPr>
        <p:grpSpPr>
          <a:xfrm>
            <a:off x="3468738" y="2848705"/>
            <a:ext cx="548656" cy="430686"/>
            <a:chOff x="3829050" y="5226603"/>
            <a:chExt cx="1511301" cy="1186348"/>
          </a:xfrm>
          <a:solidFill>
            <a:schemeClr val="bg1"/>
          </a:solidFill>
        </p:grpSpPr>
        <p:sp>
          <p:nvSpPr>
            <p:cNvPr id="74"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73" name="矩形 72"/>
          <p:cNvSpPr/>
          <p:nvPr/>
        </p:nvSpPr>
        <p:spPr>
          <a:xfrm>
            <a:off x="4298551" y="2594142"/>
            <a:ext cx="6618067" cy="850617"/>
          </a:xfrm>
          <a:prstGeom prst="rect">
            <a:avLst/>
          </a:prstGeom>
        </p:spPr>
        <p:txBody>
          <a:bodyPr wrap="square">
            <a:spAutoFit/>
          </a:bodyPr>
          <a:lstStyle/>
          <a:p>
            <a:pPr lvl="0" defTabSz="914377">
              <a:lnSpc>
                <a:spcPct val="130000"/>
              </a:lnSpc>
              <a:defRPr/>
            </a:pPr>
            <a:r>
              <a:rPr lang="zh-CN" altLang="en-US" sz="2000" b="1" dirty="0">
                <a:solidFill>
                  <a:srgbClr val="41C0B8">
                    <a:lumMod val="75000"/>
                  </a:srgbClr>
                </a:solidFill>
              </a:rPr>
              <a:t>电商类网站是人们日常经常浏览的网站类型之一，界面元素丰富，可交互区域多，且交互面积大；</a:t>
            </a:r>
            <a:endParaRPr kumimoji="0" lang="en-US" altLang="zh-CN" sz="20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82" name="泪珠形 81"/>
          <p:cNvSpPr/>
          <p:nvPr/>
        </p:nvSpPr>
        <p:spPr>
          <a:xfrm>
            <a:off x="3107878" y="5442927"/>
            <a:ext cx="1044362" cy="1044362"/>
          </a:xfrm>
          <a:prstGeom prst="teardrop">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nvGrpSpPr>
          <p:cNvPr id="83" name="组合 22"/>
          <p:cNvGrpSpPr/>
          <p:nvPr/>
        </p:nvGrpSpPr>
        <p:grpSpPr>
          <a:xfrm>
            <a:off x="3395582" y="5770243"/>
            <a:ext cx="548656" cy="430686"/>
            <a:chOff x="3829050" y="5226603"/>
            <a:chExt cx="1511301" cy="1186348"/>
          </a:xfrm>
          <a:solidFill>
            <a:schemeClr val="bg1"/>
          </a:solidFill>
        </p:grpSpPr>
        <p:sp>
          <p:nvSpPr>
            <p:cNvPr id="86" name="Freeform 12"/>
            <p:cNvSpPr>
              <a:spLocks noEditPoints="1"/>
            </p:cNvSpPr>
            <p:nvPr/>
          </p:nvSpPr>
          <p:spPr bwMode="auto">
            <a:xfrm>
              <a:off x="3829050" y="5226603"/>
              <a:ext cx="1511301" cy="1186348"/>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7"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8"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9"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0"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1"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2"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85" name="矩形 84"/>
          <p:cNvSpPr/>
          <p:nvPr/>
        </p:nvSpPr>
        <p:spPr>
          <a:xfrm>
            <a:off x="4225396" y="5515680"/>
            <a:ext cx="6691222" cy="892552"/>
          </a:xfrm>
          <a:prstGeom prst="rect">
            <a:avLst/>
          </a:prstGeom>
        </p:spPr>
        <p:txBody>
          <a:bodyPr wrap="square">
            <a:spAutoFit/>
          </a:bodyPr>
          <a:lstStyle/>
          <a:p>
            <a:pPr lvl="0" defTabSz="914377">
              <a:lnSpc>
                <a:spcPct val="130000"/>
              </a:lnSpc>
              <a:defRPr/>
            </a:pPr>
            <a:r>
              <a:rPr lang="zh-CN" altLang="en-US" sz="2000" b="1" dirty="0">
                <a:solidFill>
                  <a:srgbClr val="41C0B8">
                    <a:lumMod val="75000"/>
                  </a:srgbClr>
                </a:solidFill>
              </a:rPr>
              <a:t>现有的眼动交互技术在网页端的交互体验暂无对比数据，可以验证眼动交互在电商类网站上的应用潜力</a:t>
            </a:r>
            <a:endParaRPr kumimoji="0" lang="en-US" altLang="zh-CN" sz="2000" b="1" i="0" u="none" strike="noStrike" kern="1200" cap="none" spc="0" normalizeH="0" baseline="0" noProof="0" dirty="0">
              <a:ln>
                <a:noFill/>
              </a:ln>
              <a:solidFill>
                <a:srgbClr val="41C0B8">
                  <a:lumMod val="75000"/>
                </a:srgbClr>
              </a:solidFill>
              <a:effectLst/>
              <a:uLnTx/>
              <a:uFillTx/>
              <a:latin typeface="微软雅黑"/>
              <a:ea typeface="微软雅黑"/>
              <a:cs typeface="+mn-cs"/>
            </a:endParaRPr>
          </a:p>
        </p:txBody>
      </p:sp>
      <p:sp>
        <p:nvSpPr>
          <p:cNvPr id="93" name="文本占位符 92"/>
          <p:cNvSpPr>
            <a:spLocks noGrp="1"/>
          </p:cNvSpPr>
          <p:nvPr>
            <p:ph type="body" sz="quarter" idx="10"/>
          </p:nvPr>
        </p:nvSpPr>
        <p:spPr/>
        <p:txBody>
          <a:bodyPr/>
          <a:lstStyle/>
          <a:p>
            <a:r>
              <a:rPr kumimoji="1" lang="en-US" altLang="zh-CN" dirty="0"/>
              <a:t>04</a:t>
            </a:r>
            <a:r>
              <a:rPr kumimoji="1" lang="zh-CN" altLang="en-US" dirty="0"/>
              <a:t> 场景分析</a:t>
            </a:r>
          </a:p>
        </p:txBody>
      </p:sp>
    </p:spTree>
    <p:extLst>
      <p:ext uri="{BB962C8B-B14F-4D97-AF65-F5344CB8AC3E}">
        <p14:creationId xmlns:p14="http://schemas.microsoft.com/office/powerpoint/2010/main" val="369885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文本占位符 92"/>
          <p:cNvSpPr>
            <a:spLocks noGrp="1"/>
          </p:cNvSpPr>
          <p:nvPr>
            <p:ph type="body" sz="quarter" idx="10"/>
          </p:nvPr>
        </p:nvSpPr>
        <p:spPr/>
        <p:txBody>
          <a:bodyPr/>
          <a:lstStyle/>
          <a:p>
            <a:r>
              <a:rPr kumimoji="1" lang="en-US" altLang="zh-CN" dirty="0"/>
              <a:t>05</a:t>
            </a:r>
            <a:r>
              <a:rPr kumimoji="1" lang="zh-CN" altLang="en-US" dirty="0"/>
              <a:t> 研究框架</a:t>
            </a:r>
          </a:p>
        </p:txBody>
      </p:sp>
      <p:pic>
        <p:nvPicPr>
          <p:cNvPr id="3074" name="Picture 2" descr="研究流程图">
            <a:extLst>
              <a:ext uri="{FF2B5EF4-FFF2-40B4-BE49-F238E27FC236}">
                <a16:creationId xmlns:a16="http://schemas.microsoft.com/office/drawing/2014/main" id="{ADD4B046-CF97-461A-A755-9B7C7177B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844" b="2429"/>
          <a:stretch>
            <a:fillRect/>
          </a:stretch>
        </p:blipFill>
        <p:spPr bwMode="auto">
          <a:xfrm>
            <a:off x="3225800" y="757333"/>
            <a:ext cx="6540500" cy="598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85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文本占位符 92"/>
          <p:cNvSpPr>
            <a:spLocks noGrp="1"/>
          </p:cNvSpPr>
          <p:nvPr>
            <p:ph type="body" sz="quarter" idx="10"/>
          </p:nvPr>
        </p:nvSpPr>
        <p:spPr/>
        <p:txBody>
          <a:bodyPr/>
          <a:lstStyle/>
          <a:p>
            <a:r>
              <a:rPr kumimoji="1" lang="en-US" altLang="zh-CN" dirty="0"/>
              <a:t>06</a:t>
            </a:r>
            <a:r>
              <a:rPr kumimoji="1" lang="zh-CN" altLang="en-US" dirty="0"/>
              <a:t> 解决问题</a:t>
            </a:r>
          </a:p>
        </p:txBody>
      </p:sp>
      <p:sp>
        <p:nvSpPr>
          <p:cNvPr id="69" name="矩形 68">
            <a:extLst>
              <a:ext uri="{FF2B5EF4-FFF2-40B4-BE49-F238E27FC236}">
                <a16:creationId xmlns:a16="http://schemas.microsoft.com/office/drawing/2014/main" id="{F5545509-5BF8-4884-9447-28014C4E948A}"/>
              </a:ext>
            </a:extLst>
          </p:cNvPr>
          <p:cNvSpPr/>
          <p:nvPr/>
        </p:nvSpPr>
        <p:spPr>
          <a:xfrm flipV="1">
            <a:off x="4596344" y="2400601"/>
            <a:ext cx="765739" cy="45719"/>
          </a:xfrm>
          <a:prstGeom prst="rect">
            <a:avLst/>
          </a:prstGeom>
          <a:solidFill>
            <a:srgbClr val="2E8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2E8983"/>
              </a:solidFill>
              <a:effectLst/>
              <a:uLnTx/>
              <a:uFillTx/>
              <a:latin typeface="微软雅黑"/>
              <a:ea typeface="微软雅黑"/>
              <a:cs typeface="+mn-cs"/>
            </a:endParaRPr>
          </a:p>
        </p:txBody>
      </p:sp>
      <p:sp>
        <p:nvSpPr>
          <p:cNvPr id="81" name="文本框 8">
            <a:extLst>
              <a:ext uri="{FF2B5EF4-FFF2-40B4-BE49-F238E27FC236}">
                <a16:creationId xmlns:a16="http://schemas.microsoft.com/office/drawing/2014/main" id="{9ED1BBAD-D778-4D55-B05A-D253B3DD4FA4}"/>
              </a:ext>
            </a:extLst>
          </p:cNvPr>
          <p:cNvSpPr txBox="1"/>
          <p:nvPr/>
        </p:nvSpPr>
        <p:spPr>
          <a:xfrm>
            <a:off x="5352186" y="2893044"/>
            <a:ext cx="2517668" cy="24510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2000" dirty="0">
                <a:solidFill>
                  <a:srgbClr val="000000">
                    <a:lumMod val="75000"/>
                    <a:lumOff val="25000"/>
                  </a:srgbClr>
                </a:solidFill>
              </a:rPr>
              <a:t>眼动信号检测、滤波、特征提取、基于时间序列的模式识别、模型构建与场景应用，这些技术的结合是眼动交互可用性的基础；</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94" name="矩形 93">
            <a:extLst>
              <a:ext uri="{FF2B5EF4-FFF2-40B4-BE49-F238E27FC236}">
                <a16:creationId xmlns:a16="http://schemas.microsoft.com/office/drawing/2014/main" id="{C18CB70F-20E1-4EDB-8AE2-16C304D94B23}"/>
              </a:ext>
            </a:extLst>
          </p:cNvPr>
          <p:cNvSpPr/>
          <p:nvPr/>
        </p:nvSpPr>
        <p:spPr>
          <a:xfrm>
            <a:off x="5408413" y="2445762"/>
            <a:ext cx="1210588" cy="450508"/>
          </a:xfrm>
          <a:prstGeom prst="rect">
            <a:avLst/>
          </a:prstGeom>
        </p:spPr>
        <p:txBody>
          <a:bodyPr wrap="none">
            <a:spAutoFit/>
          </a:bodyPr>
          <a:lstStyle/>
          <a:p>
            <a:pPr lvl="0" defTabSz="914377">
              <a:lnSpc>
                <a:spcPct val="130000"/>
              </a:lnSpc>
              <a:defRPr/>
            </a:pPr>
            <a:r>
              <a:rPr lang="zh-CN" altLang="en-US" sz="2000" b="1" dirty="0">
                <a:solidFill>
                  <a:srgbClr val="2E8983"/>
                </a:solidFill>
              </a:rPr>
              <a:t>技术问题</a:t>
            </a:r>
            <a:endParaRPr kumimoji="0" lang="en-US" altLang="zh-CN" sz="2000" b="1" i="0" u="none" strike="noStrike" kern="1200" cap="none" spc="0" normalizeH="0" baseline="0" noProof="0" dirty="0">
              <a:ln>
                <a:noFill/>
              </a:ln>
              <a:solidFill>
                <a:srgbClr val="2E8983"/>
              </a:solidFill>
              <a:effectLst/>
              <a:uLnTx/>
              <a:uFillTx/>
              <a:latin typeface="微软雅黑"/>
              <a:ea typeface="微软雅黑"/>
              <a:cs typeface="+mn-cs"/>
            </a:endParaRPr>
          </a:p>
        </p:txBody>
      </p:sp>
      <p:sp>
        <p:nvSpPr>
          <p:cNvPr id="95" name="矩形 94">
            <a:extLst>
              <a:ext uri="{FF2B5EF4-FFF2-40B4-BE49-F238E27FC236}">
                <a16:creationId xmlns:a16="http://schemas.microsoft.com/office/drawing/2014/main" id="{E0681D81-CD7C-482C-B73B-3D9423536E35}"/>
              </a:ext>
            </a:extLst>
          </p:cNvPr>
          <p:cNvSpPr/>
          <p:nvPr/>
        </p:nvSpPr>
        <p:spPr>
          <a:xfrm>
            <a:off x="4535937" y="2400601"/>
            <a:ext cx="774571" cy="892552"/>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2E8983"/>
                </a:solidFill>
                <a:effectLst/>
                <a:uLnTx/>
                <a:uFillTx/>
                <a:latin typeface="微软雅黑"/>
                <a:ea typeface="微软雅黑"/>
                <a:cs typeface="+mn-cs"/>
              </a:rPr>
              <a:t>02</a:t>
            </a:r>
          </a:p>
        </p:txBody>
      </p:sp>
      <p:sp>
        <p:nvSpPr>
          <p:cNvPr id="96" name="矩形 95">
            <a:extLst>
              <a:ext uri="{FF2B5EF4-FFF2-40B4-BE49-F238E27FC236}">
                <a16:creationId xmlns:a16="http://schemas.microsoft.com/office/drawing/2014/main" id="{044B2373-BF5A-42A9-B612-46647F9FFAE1}"/>
              </a:ext>
            </a:extLst>
          </p:cNvPr>
          <p:cNvSpPr/>
          <p:nvPr/>
        </p:nvSpPr>
        <p:spPr>
          <a:xfrm flipV="1">
            <a:off x="1141748" y="2400601"/>
            <a:ext cx="765739" cy="45719"/>
          </a:xfrm>
          <a:prstGeom prst="rect">
            <a:avLst/>
          </a:prstGeom>
          <a:solidFill>
            <a:srgbClr val="2E8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2E8983"/>
              </a:solidFill>
              <a:effectLst/>
              <a:uLnTx/>
              <a:uFillTx/>
              <a:latin typeface="微软雅黑"/>
              <a:ea typeface="微软雅黑"/>
              <a:cs typeface="+mn-cs"/>
            </a:endParaRPr>
          </a:p>
        </p:txBody>
      </p:sp>
      <p:sp>
        <p:nvSpPr>
          <p:cNvPr id="97" name="文本框 8">
            <a:extLst>
              <a:ext uri="{FF2B5EF4-FFF2-40B4-BE49-F238E27FC236}">
                <a16:creationId xmlns:a16="http://schemas.microsoft.com/office/drawing/2014/main" id="{CCB4B737-EA72-4CA9-B3B8-489F76062A5F}"/>
              </a:ext>
            </a:extLst>
          </p:cNvPr>
          <p:cNvSpPr txBox="1"/>
          <p:nvPr/>
        </p:nvSpPr>
        <p:spPr>
          <a:xfrm>
            <a:off x="1897590" y="2893044"/>
            <a:ext cx="2517668" cy="245105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2000" dirty="0">
                <a:solidFill>
                  <a:srgbClr val="000000">
                    <a:lumMod val="75000"/>
                    <a:lumOff val="25000"/>
                  </a:srgbClr>
                </a:solidFill>
              </a:rPr>
              <a:t>基于单眼检测的眼动交互，可以较好地弥补现有理论的不足，结合已有的交互手段，能为理论发展方向提供一个可能的参考</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98" name="矩形 97">
            <a:extLst>
              <a:ext uri="{FF2B5EF4-FFF2-40B4-BE49-F238E27FC236}">
                <a16:creationId xmlns:a16="http://schemas.microsoft.com/office/drawing/2014/main" id="{223F65BC-013E-455E-9348-63EA26595EEA}"/>
              </a:ext>
            </a:extLst>
          </p:cNvPr>
          <p:cNvSpPr/>
          <p:nvPr/>
        </p:nvSpPr>
        <p:spPr>
          <a:xfrm>
            <a:off x="1953817" y="2445762"/>
            <a:ext cx="1210588" cy="450508"/>
          </a:xfrm>
          <a:prstGeom prst="rect">
            <a:avLst/>
          </a:prstGeom>
        </p:spPr>
        <p:txBody>
          <a:bodyPr wrap="none">
            <a:spAutoFit/>
          </a:bodyPr>
          <a:lstStyle/>
          <a:p>
            <a:pPr lvl="0" defTabSz="914377">
              <a:lnSpc>
                <a:spcPct val="130000"/>
              </a:lnSpc>
              <a:defRPr/>
            </a:pPr>
            <a:r>
              <a:rPr lang="zh-CN" altLang="en-US" sz="2000" b="1" dirty="0">
                <a:solidFill>
                  <a:srgbClr val="2E8983"/>
                </a:solidFill>
              </a:rPr>
              <a:t>理论问题</a:t>
            </a:r>
            <a:endParaRPr kumimoji="0" lang="en-US" altLang="zh-CN" sz="2000" b="1" i="0" u="none" strike="noStrike" kern="1200" cap="none" spc="0" normalizeH="0" baseline="0" noProof="0" dirty="0">
              <a:ln>
                <a:noFill/>
              </a:ln>
              <a:solidFill>
                <a:srgbClr val="2E8983"/>
              </a:solidFill>
              <a:effectLst/>
              <a:uLnTx/>
              <a:uFillTx/>
              <a:latin typeface="微软雅黑"/>
              <a:ea typeface="微软雅黑"/>
              <a:cs typeface="+mn-cs"/>
            </a:endParaRPr>
          </a:p>
        </p:txBody>
      </p:sp>
      <p:sp>
        <p:nvSpPr>
          <p:cNvPr id="99" name="矩形 98">
            <a:extLst>
              <a:ext uri="{FF2B5EF4-FFF2-40B4-BE49-F238E27FC236}">
                <a16:creationId xmlns:a16="http://schemas.microsoft.com/office/drawing/2014/main" id="{2613280E-ECED-44B2-B5CD-CF4B2CE6A296}"/>
              </a:ext>
            </a:extLst>
          </p:cNvPr>
          <p:cNvSpPr/>
          <p:nvPr/>
        </p:nvSpPr>
        <p:spPr>
          <a:xfrm>
            <a:off x="1081341" y="2400601"/>
            <a:ext cx="774571" cy="892552"/>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2E8983"/>
                </a:solidFill>
                <a:effectLst/>
                <a:uLnTx/>
                <a:uFillTx/>
                <a:latin typeface="微软雅黑"/>
                <a:ea typeface="微软雅黑"/>
                <a:cs typeface="+mn-cs"/>
              </a:rPr>
              <a:t>01</a:t>
            </a:r>
          </a:p>
        </p:txBody>
      </p:sp>
      <p:sp>
        <p:nvSpPr>
          <p:cNvPr id="100" name="矩形 99">
            <a:extLst>
              <a:ext uri="{FF2B5EF4-FFF2-40B4-BE49-F238E27FC236}">
                <a16:creationId xmlns:a16="http://schemas.microsoft.com/office/drawing/2014/main" id="{1F41C62C-8004-4116-9ADA-A8C0F8E7C69B}"/>
              </a:ext>
            </a:extLst>
          </p:cNvPr>
          <p:cNvSpPr/>
          <p:nvPr/>
        </p:nvSpPr>
        <p:spPr>
          <a:xfrm flipV="1">
            <a:off x="8050940" y="2400601"/>
            <a:ext cx="765739" cy="45719"/>
          </a:xfrm>
          <a:prstGeom prst="rect">
            <a:avLst/>
          </a:prstGeom>
          <a:solidFill>
            <a:srgbClr val="2E8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2E8983"/>
              </a:solidFill>
              <a:effectLst/>
              <a:uLnTx/>
              <a:uFillTx/>
              <a:latin typeface="微软雅黑"/>
              <a:ea typeface="微软雅黑"/>
              <a:cs typeface="+mn-cs"/>
            </a:endParaRPr>
          </a:p>
        </p:txBody>
      </p:sp>
      <p:sp>
        <p:nvSpPr>
          <p:cNvPr id="101" name="文本框 8">
            <a:extLst>
              <a:ext uri="{FF2B5EF4-FFF2-40B4-BE49-F238E27FC236}">
                <a16:creationId xmlns:a16="http://schemas.microsoft.com/office/drawing/2014/main" id="{E2029273-3031-42A1-A2AA-8E104423F977}"/>
              </a:ext>
            </a:extLst>
          </p:cNvPr>
          <p:cNvSpPr txBox="1"/>
          <p:nvPr/>
        </p:nvSpPr>
        <p:spPr>
          <a:xfrm>
            <a:off x="8806781" y="2893044"/>
            <a:ext cx="3103141" cy="24929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2000" dirty="0">
                <a:solidFill>
                  <a:srgbClr val="000000">
                    <a:lumMod val="75000"/>
                    <a:lumOff val="25000"/>
                  </a:srgbClr>
                </a:solidFill>
              </a:rPr>
              <a:t>针对眼动技术的特点，探索新的场景与交互方式，是眼动交互技术得到广泛应用的先决条件。在电商类网站的应用评估后，探索眼动交互的特殊之处</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02" name="矩形 101">
            <a:extLst>
              <a:ext uri="{FF2B5EF4-FFF2-40B4-BE49-F238E27FC236}">
                <a16:creationId xmlns:a16="http://schemas.microsoft.com/office/drawing/2014/main" id="{38ADB495-0354-427F-84BD-2488A2227578}"/>
              </a:ext>
            </a:extLst>
          </p:cNvPr>
          <p:cNvSpPr/>
          <p:nvPr/>
        </p:nvSpPr>
        <p:spPr>
          <a:xfrm>
            <a:off x="8863009" y="2445762"/>
            <a:ext cx="1210588" cy="450508"/>
          </a:xfrm>
          <a:prstGeom prst="rect">
            <a:avLst/>
          </a:prstGeom>
        </p:spPr>
        <p:txBody>
          <a:bodyPr wrap="none">
            <a:spAutoFit/>
          </a:bodyPr>
          <a:lstStyle/>
          <a:p>
            <a:pPr lvl="0" defTabSz="914377">
              <a:lnSpc>
                <a:spcPct val="130000"/>
              </a:lnSpc>
              <a:defRPr/>
            </a:pPr>
            <a:r>
              <a:rPr lang="zh-CN" altLang="en-US" sz="2000" b="1" dirty="0">
                <a:solidFill>
                  <a:srgbClr val="2E8983"/>
                </a:solidFill>
              </a:rPr>
              <a:t>体验问题</a:t>
            </a:r>
            <a:endParaRPr kumimoji="0" lang="en-US" altLang="zh-CN" sz="2000" b="1" i="0" u="none" strike="noStrike" kern="1200" cap="none" spc="0" normalizeH="0" baseline="0" noProof="0" dirty="0">
              <a:ln>
                <a:noFill/>
              </a:ln>
              <a:solidFill>
                <a:srgbClr val="2E8983"/>
              </a:solidFill>
              <a:effectLst/>
              <a:uLnTx/>
              <a:uFillTx/>
              <a:latin typeface="微软雅黑"/>
              <a:ea typeface="微软雅黑"/>
              <a:cs typeface="+mn-cs"/>
            </a:endParaRPr>
          </a:p>
        </p:txBody>
      </p:sp>
      <p:sp>
        <p:nvSpPr>
          <p:cNvPr id="103" name="矩形 102">
            <a:extLst>
              <a:ext uri="{FF2B5EF4-FFF2-40B4-BE49-F238E27FC236}">
                <a16:creationId xmlns:a16="http://schemas.microsoft.com/office/drawing/2014/main" id="{C9D67648-C68A-48B6-BE9B-118A5C895C11}"/>
              </a:ext>
            </a:extLst>
          </p:cNvPr>
          <p:cNvSpPr/>
          <p:nvPr/>
        </p:nvSpPr>
        <p:spPr>
          <a:xfrm>
            <a:off x="7990533" y="2400601"/>
            <a:ext cx="774571" cy="892552"/>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2E8983"/>
                </a:solidFill>
                <a:effectLst/>
                <a:uLnTx/>
                <a:uFillTx/>
                <a:latin typeface="微软雅黑"/>
                <a:ea typeface="微软雅黑"/>
                <a:cs typeface="+mn-cs"/>
              </a:rPr>
              <a:t>03</a:t>
            </a:r>
          </a:p>
        </p:txBody>
      </p:sp>
    </p:spTree>
    <p:extLst>
      <p:ext uri="{BB962C8B-B14F-4D97-AF65-F5344CB8AC3E}">
        <p14:creationId xmlns:p14="http://schemas.microsoft.com/office/powerpoint/2010/main" val="1674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方法与路线</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研究方法</a:t>
            </a:r>
          </a:p>
        </p:txBody>
      </p:sp>
      <p:sp>
        <p:nvSpPr>
          <p:cNvPr id="4" name="矩形 3"/>
          <p:cNvSpPr/>
          <p:nvPr/>
        </p:nvSpPr>
        <p:spPr>
          <a:xfrm flipV="1">
            <a:off x="4596344" y="2400601"/>
            <a:ext cx="7657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5" name="文本框 8"/>
          <p:cNvSpPr txBox="1"/>
          <p:nvPr/>
        </p:nvSpPr>
        <p:spPr>
          <a:xfrm>
            <a:off x="5352186" y="3293153"/>
            <a:ext cx="2517668" cy="227421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2800" dirty="0">
                <a:solidFill>
                  <a:srgbClr val="000000">
                    <a:lumMod val="75000"/>
                    <a:lumOff val="25000"/>
                  </a:srgbClr>
                </a:solidFill>
              </a:rPr>
              <a:t>定性用户研究</a:t>
            </a:r>
            <a:endParaRPr lang="en-US" altLang="zh-CN" sz="2800" dirty="0">
              <a:solidFill>
                <a:srgbClr val="000000">
                  <a:lumMod val="75000"/>
                  <a:lumOff val="25000"/>
                </a:srgbClr>
              </a:solidFill>
            </a:endParaRPr>
          </a:p>
          <a:p>
            <a:pPr lvl="0">
              <a:lnSpc>
                <a:spcPct val="130000"/>
              </a:lnSpc>
              <a:defRPr/>
            </a:pPr>
            <a:r>
              <a:rPr lang="zh-CN" altLang="en-US" sz="2800" dirty="0">
                <a:solidFill>
                  <a:srgbClr val="000000">
                    <a:lumMod val="75000"/>
                    <a:lumOff val="25000"/>
                  </a:srgbClr>
                </a:solidFill>
              </a:rPr>
              <a:t>定量数据分析</a:t>
            </a:r>
            <a:endParaRPr lang="en-US" altLang="zh-CN" sz="2800" dirty="0">
              <a:solidFill>
                <a:srgbClr val="000000">
                  <a:lumMod val="75000"/>
                  <a:lumOff val="25000"/>
                </a:srgbClr>
              </a:solidFill>
            </a:endParaRPr>
          </a:p>
          <a:p>
            <a:pPr lvl="0">
              <a:lnSpc>
                <a:spcPct val="130000"/>
              </a:lnSpc>
              <a:defRPr/>
            </a:pPr>
            <a:endParaRPr lang="en-US" altLang="zh-CN" sz="2800" dirty="0">
              <a:solidFill>
                <a:srgbClr val="000000">
                  <a:lumMod val="75000"/>
                  <a:lumOff val="25000"/>
                </a:srgbClr>
              </a:solidFill>
            </a:endParaRPr>
          </a:p>
          <a:p>
            <a:pPr lvl="0">
              <a:lnSpc>
                <a:spcPct val="130000"/>
              </a:lnSpc>
              <a:defRPr/>
            </a:pPr>
            <a:r>
              <a:rPr lang="zh-CN" altLang="en-US" sz="2800" dirty="0">
                <a:solidFill>
                  <a:srgbClr val="000000">
                    <a:lumMod val="75000"/>
                    <a:lumOff val="25000"/>
                  </a:srgbClr>
                </a:solidFill>
              </a:rPr>
              <a:t>优化交互原型</a:t>
            </a:r>
            <a:endParaRPr kumimoji="0" lang="zh-CN" altLang="en-US" sz="2800"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6" name="矩形 5"/>
          <p:cNvSpPr/>
          <p:nvPr/>
        </p:nvSpPr>
        <p:spPr>
          <a:xfrm>
            <a:off x="5408413" y="2445762"/>
            <a:ext cx="2339102" cy="593752"/>
          </a:xfrm>
          <a:prstGeom prst="rect">
            <a:avLst/>
          </a:prstGeom>
        </p:spPr>
        <p:txBody>
          <a:bodyPr wrap="none">
            <a:spAutoFit/>
          </a:bodyPr>
          <a:lstStyle/>
          <a:p>
            <a:pPr lvl="0" defTabSz="914377">
              <a:lnSpc>
                <a:spcPct val="130000"/>
              </a:lnSpc>
              <a:defRPr/>
            </a:pPr>
            <a:r>
              <a:rPr lang="zh-CN" altLang="en-US" sz="2800" b="1" dirty="0">
                <a:solidFill>
                  <a:srgbClr val="91CE6F"/>
                </a:solidFill>
              </a:rPr>
              <a:t>原型测试阶段</a:t>
            </a:r>
            <a:endParaRPr kumimoji="0" lang="en-US" altLang="zh-CN" sz="2800" b="1" i="0" u="none" strike="noStrike" kern="1200" cap="none" spc="0" normalizeH="0" baseline="0" noProof="0" dirty="0">
              <a:ln>
                <a:noFill/>
              </a:ln>
              <a:solidFill>
                <a:srgbClr val="91CE6F"/>
              </a:solidFill>
              <a:effectLst/>
              <a:uLnTx/>
              <a:uFillTx/>
              <a:latin typeface="微软雅黑"/>
              <a:ea typeface="微软雅黑"/>
              <a:cs typeface="+mn-cs"/>
            </a:endParaRPr>
          </a:p>
        </p:txBody>
      </p:sp>
      <p:sp>
        <p:nvSpPr>
          <p:cNvPr id="7" name="矩形 6"/>
          <p:cNvSpPr/>
          <p:nvPr/>
        </p:nvSpPr>
        <p:spPr>
          <a:xfrm>
            <a:off x="4535937" y="2400601"/>
            <a:ext cx="816249" cy="892552"/>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91CE6F"/>
                </a:solidFill>
                <a:effectLst/>
                <a:uLnTx/>
                <a:uFillTx/>
                <a:latin typeface="微软雅黑"/>
                <a:ea typeface="微软雅黑"/>
                <a:cs typeface="+mn-cs"/>
              </a:rPr>
              <a:t>02</a:t>
            </a:r>
          </a:p>
        </p:txBody>
      </p:sp>
      <p:sp>
        <p:nvSpPr>
          <p:cNvPr id="10" name="矩形 9"/>
          <p:cNvSpPr/>
          <p:nvPr/>
        </p:nvSpPr>
        <p:spPr>
          <a:xfrm flipV="1">
            <a:off x="1141748" y="2400601"/>
            <a:ext cx="765739"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1" name="文本框 8"/>
          <p:cNvSpPr txBox="1"/>
          <p:nvPr/>
        </p:nvSpPr>
        <p:spPr>
          <a:xfrm>
            <a:off x="1897590" y="3293153"/>
            <a:ext cx="2517668" cy="28931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sz="2800" dirty="0">
                <a:solidFill>
                  <a:srgbClr val="000000">
                    <a:lumMod val="75000"/>
                    <a:lumOff val="25000"/>
                  </a:srgbClr>
                </a:solidFill>
              </a:rPr>
              <a:t>文献法</a:t>
            </a:r>
            <a:endParaRPr lang="en-US" altLang="zh-CN" sz="2800" dirty="0">
              <a:solidFill>
                <a:srgbClr val="000000">
                  <a:lumMod val="75000"/>
                  <a:lumOff val="25000"/>
                </a:srgbClr>
              </a:solidFill>
            </a:endParaRPr>
          </a:p>
          <a:p>
            <a:pPr lvl="0">
              <a:lnSpc>
                <a:spcPct val="130000"/>
              </a:lnSpc>
              <a:defRPr/>
            </a:pPr>
            <a:r>
              <a:rPr lang="zh-CN" altLang="en-US" sz="2800" dirty="0">
                <a:solidFill>
                  <a:srgbClr val="000000">
                    <a:lumMod val="75000"/>
                    <a:lumOff val="25000"/>
                  </a:srgbClr>
                </a:solidFill>
              </a:rPr>
              <a:t>实验法</a:t>
            </a:r>
            <a:endParaRPr lang="en-US" altLang="zh-CN" sz="2800" dirty="0">
              <a:solidFill>
                <a:srgbClr val="000000">
                  <a:lumMod val="75000"/>
                  <a:lumOff val="25000"/>
                </a:srgbClr>
              </a:solidFill>
            </a:endParaRPr>
          </a:p>
          <a:p>
            <a:pPr lvl="0">
              <a:lnSpc>
                <a:spcPct val="130000"/>
              </a:lnSpc>
              <a:defRPr/>
            </a:pPr>
            <a:endParaRPr lang="en-US" altLang="zh-CN" sz="2800" dirty="0">
              <a:solidFill>
                <a:srgbClr val="000000">
                  <a:lumMod val="75000"/>
                  <a:lumOff val="25000"/>
                </a:srgbClr>
              </a:solidFill>
            </a:endParaRPr>
          </a:p>
          <a:p>
            <a:pPr lvl="0">
              <a:lnSpc>
                <a:spcPct val="130000"/>
              </a:lnSpc>
              <a:defRPr/>
            </a:pPr>
            <a:r>
              <a:rPr lang="zh-CN" altLang="en-US" sz="2800" dirty="0">
                <a:solidFill>
                  <a:srgbClr val="000000">
                    <a:lumMod val="75000"/>
                    <a:lumOff val="25000"/>
                  </a:srgbClr>
                </a:solidFill>
              </a:rPr>
              <a:t>分析交互特征</a:t>
            </a:r>
            <a:endParaRPr lang="en-US" altLang="zh-CN" sz="2800" dirty="0">
              <a:solidFill>
                <a:srgbClr val="000000">
                  <a:lumMod val="75000"/>
                  <a:lumOff val="25000"/>
                </a:srgbClr>
              </a:solidFill>
            </a:endParaRPr>
          </a:p>
          <a:p>
            <a:pPr lvl="0">
              <a:lnSpc>
                <a:spcPct val="130000"/>
              </a:lnSpc>
              <a:defRPr/>
            </a:pPr>
            <a:r>
              <a:rPr lang="zh-CN" altLang="en-US" sz="2800" dirty="0">
                <a:solidFill>
                  <a:srgbClr val="000000">
                    <a:lumMod val="75000"/>
                    <a:lumOff val="25000"/>
                  </a:srgbClr>
                </a:solidFill>
              </a:rPr>
              <a:t>构建系统</a:t>
            </a:r>
            <a:endParaRPr kumimoji="0" lang="zh-CN" altLang="en-US" sz="2800"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2" name="矩形 11"/>
          <p:cNvSpPr/>
          <p:nvPr/>
        </p:nvSpPr>
        <p:spPr>
          <a:xfrm>
            <a:off x="1953817" y="2445762"/>
            <a:ext cx="2339102" cy="593752"/>
          </a:xfrm>
          <a:prstGeom prst="rect">
            <a:avLst/>
          </a:prstGeom>
        </p:spPr>
        <p:txBody>
          <a:bodyPr wrap="none">
            <a:spAutoFit/>
          </a:bodyPr>
          <a:lstStyle/>
          <a:p>
            <a:pPr lvl="0" defTabSz="914377">
              <a:lnSpc>
                <a:spcPct val="130000"/>
              </a:lnSpc>
              <a:defRPr/>
            </a:pPr>
            <a:r>
              <a:rPr lang="zh-CN" altLang="en-US" sz="2800" b="1" dirty="0">
                <a:solidFill>
                  <a:srgbClr val="91CE6F">
                    <a:lumMod val="75000"/>
                  </a:srgbClr>
                </a:solidFill>
              </a:rPr>
              <a:t>系统构建阶段</a:t>
            </a:r>
            <a:endParaRPr kumimoji="0" lang="en-US" altLang="zh-CN" sz="2800" b="1" i="0" u="none" strike="noStrike" kern="1200" cap="none" spc="0" normalizeH="0" baseline="0" noProof="0" dirty="0">
              <a:ln>
                <a:noFill/>
              </a:ln>
              <a:solidFill>
                <a:srgbClr val="91CE6F">
                  <a:lumMod val="75000"/>
                </a:srgbClr>
              </a:solidFill>
              <a:effectLst/>
              <a:uLnTx/>
              <a:uFillTx/>
              <a:latin typeface="微软雅黑"/>
              <a:ea typeface="微软雅黑"/>
              <a:cs typeface="+mn-cs"/>
            </a:endParaRPr>
          </a:p>
        </p:txBody>
      </p:sp>
      <p:sp>
        <p:nvSpPr>
          <p:cNvPr id="13" name="矩形 12"/>
          <p:cNvSpPr/>
          <p:nvPr/>
        </p:nvSpPr>
        <p:spPr>
          <a:xfrm>
            <a:off x="1081341" y="2400601"/>
            <a:ext cx="816249" cy="892552"/>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91CE6F">
                    <a:lumMod val="75000"/>
                  </a:srgbClr>
                </a:solidFill>
                <a:effectLst/>
                <a:uLnTx/>
                <a:uFillTx/>
                <a:latin typeface="微软雅黑"/>
                <a:ea typeface="微软雅黑"/>
                <a:cs typeface="+mn-cs"/>
              </a:rPr>
              <a:t>01</a:t>
            </a:r>
          </a:p>
        </p:txBody>
      </p:sp>
      <p:sp>
        <p:nvSpPr>
          <p:cNvPr id="15" name="矩形 14"/>
          <p:cNvSpPr/>
          <p:nvPr/>
        </p:nvSpPr>
        <p:spPr>
          <a:xfrm flipV="1">
            <a:off x="8050940" y="2400601"/>
            <a:ext cx="765739"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7" name="矩形 16"/>
          <p:cNvSpPr/>
          <p:nvPr/>
        </p:nvSpPr>
        <p:spPr>
          <a:xfrm>
            <a:off x="8863009" y="2445762"/>
            <a:ext cx="3057247" cy="593752"/>
          </a:xfrm>
          <a:prstGeom prst="rect">
            <a:avLst/>
          </a:prstGeom>
        </p:spPr>
        <p:txBody>
          <a:bodyPr wrap="none">
            <a:spAutoFit/>
          </a:bodyPr>
          <a:lstStyle/>
          <a:p>
            <a:pPr lvl="0" defTabSz="914377">
              <a:lnSpc>
                <a:spcPct val="130000"/>
              </a:lnSpc>
              <a:defRPr/>
            </a:pPr>
            <a:r>
              <a:rPr lang="zh-CN" altLang="en-US" sz="2800" b="1" dirty="0">
                <a:solidFill>
                  <a:srgbClr val="91CE6F">
                    <a:lumMod val="60000"/>
                    <a:lumOff val="40000"/>
                  </a:srgbClr>
                </a:solidFill>
              </a:rPr>
              <a:t>影响因素探究阶段</a:t>
            </a:r>
            <a:endParaRPr kumimoji="0" lang="en-US" altLang="zh-CN" sz="2800" b="1" i="0" u="none" strike="noStrike" kern="1200" cap="none" spc="0" normalizeH="0" baseline="0" noProof="0" dirty="0">
              <a:ln>
                <a:noFill/>
              </a:ln>
              <a:solidFill>
                <a:srgbClr val="91CE6F">
                  <a:lumMod val="60000"/>
                  <a:lumOff val="40000"/>
                </a:srgbClr>
              </a:solidFill>
              <a:effectLst/>
              <a:uLnTx/>
              <a:uFillTx/>
              <a:latin typeface="微软雅黑"/>
              <a:ea typeface="微软雅黑"/>
              <a:cs typeface="+mn-cs"/>
            </a:endParaRPr>
          </a:p>
        </p:txBody>
      </p:sp>
      <p:sp>
        <p:nvSpPr>
          <p:cNvPr id="18" name="矩形 17"/>
          <p:cNvSpPr/>
          <p:nvPr/>
        </p:nvSpPr>
        <p:spPr>
          <a:xfrm>
            <a:off x="7990533" y="2400601"/>
            <a:ext cx="816249" cy="892552"/>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91CE6F">
                    <a:lumMod val="60000"/>
                    <a:lumOff val="40000"/>
                  </a:srgbClr>
                </a:solidFill>
                <a:effectLst/>
                <a:uLnTx/>
                <a:uFillTx/>
                <a:latin typeface="微软雅黑"/>
                <a:ea typeface="微软雅黑"/>
                <a:cs typeface="+mn-cs"/>
              </a:rPr>
              <a:t>03</a:t>
            </a:r>
          </a:p>
        </p:txBody>
      </p:sp>
      <p:sp>
        <p:nvSpPr>
          <p:cNvPr id="20" name="文本框 8">
            <a:extLst>
              <a:ext uri="{FF2B5EF4-FFF2-40B4-BE49-F238E27FC236}">
                <a16:creationId xmlns:a16="http://schemas.microsoft.com/office/drawing/2014/main" id="{D9590AC7-81BE-4FED-B2D6-26866A36C200}"/>
              </a:ext>
            </a:extLst>
          </p:cNvPr>
          <p:cNvSpPr txBox="1"/>
          <p:nvPr/>
        </p:nvSpPr>
        <p:spPr>
          <a:xfrm>
            <a:off x="8927461" y="3293153"/>
            <a:ext cx="2517668" cy="28343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zh-CN" sz="2800" dirty="0"/>
              <a:t>实验法</a:t>
            </a:r>
            <a:endParaRPr lang="en-US" altLang="zh-CN" sz="2800" dirty="0"/>
          </a:p>
          <a:p>
            <a:pPr lvl="0">
              <a:lnSpc>
                <a:spcPct val="130000"/>
              </a:lnSpc>
              <a:defRPr/>
            </a:pPr>
            <a:endParaRPr lang="en-US" altLang="zh-CN" sz="2800" dirty="0">
              <a:solidFill>
                <a:srgbClr val="000000">
                  <a:lumMod val="75000"/>
                  <a:lumOff val="25000"/>
                </a:srgbClr>
              </a:solidFill>
              <a:latin typeface="微软雅黑"/>
              <a:ea typeface="微软雅黑"/>
            </a:endParaRPr>
          </a:p>
          <a:p>
            <a:pPr lvl="0">
              <a:lnSpc>
                <a:spcPct val="130000"/>
              </a:lnSpc>
              <a:defRPr/>
            </a:pPr>
            <a:endParaRPr lang="en-US" altLang="zh-CN" sz="2800" dirty="0">
              <a:solidFill>
                <a:srgbClr val="000000">
                  <a:lumMod val="75000"/>
                  <a:lumOff val="25000"/>
                </a:srgbClr>
              </a:solidFill>
              <a:latin typeface="微软雅黑"/>
              <a:ea typeface="微软雅黑"/>
            </a:endParaRPr>
          </a:p>
          <a:p>
            <a:pPr lvl="0">
              <a:lnSpc>
                <a:spcPct val="130000"/>
              </a:lnSpc>
              <a:defRPr/>
            </a:pPr>
            <a:r>
              <a:rPr lang="zh-CN" altLang="zh-CN" sz="2800" dirty="0"/>
              <a:t>交互原型测试</a:t>
            </a:r>
            <a:r>
              <a:rPr lang="zh-CN" altLang="en-US" sz="2800" dirty="0"/>
              <a:t>交互原型比较</a:t>
            </a:r>
            <a:endParaRPr kumimoji="0" lang="zh-CN" altLang="en-US" sz="4000"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a:t>
            </a:r>
            <a:r>
              <a:rPr kumimoji="1" lang="zh-CN" altLang="en-US" dirty="0"/>
              <a:t>技术路线</a:t>
            </a:r>
          </a:p>
        </p:txBody>
      </p:sp>
      <p:graphicFrame>
        <p:nvGraphicFramePr>
          <p:cNvPr id="5" name="表格 4">
            <a:extLst>
              <a:ext uri="{FF2B5EF4-FFF2-40B4-BE49-F238E27FC236}">
                <a16:creationId xmlns:a16="http://schemas.microsoft.com/office/drawing/2014/main" id="{C1D69E88-4BF7-437B-AF30-7C2EA44B9CB8}"/>
              </a:ext>
            </a:extLst>
          </p:cNvPr>
          <p:cNvGraphicFramePr>
            <a:graphicFrameLocks noGrp="1"/>
          </p:cNvGraphicFramePr>
          <p:nvPr>
            <p:extLst>
              <p:ext uri="{D42A27DB-BD31-4B8C-83A1-F6EECF244321}">
                <p14:modId xmlns:p14="http://schemas.microsoft.com/office/powerpoint/2010/main" val="1878524687"/>
              </p:ext>
            </p:extLst>
          </p:nvPr>
        </p:nvGraphicFramePr>
        <p:xfrm>
          <a:off x="2035140" y="1553028"/>
          <a:ext cx="9566310" cy="4891314"/>
        </p:xfrm>
        <a:graphic>
          <a:graphicData uri="http://schemas.openxmlformats.org/drawingml/2006/table">
            <a:tbl>
              <a:tblPr firstRow="1" bandRow="1">
                <a:tableStyleId>{00A15C55-8517-42AA-B614-E9B94910E393}</a:tableStyleId>
              </a:tblPr>
              <a:tblGrid>
                <a:gridCol w="1551886">
                  <a:extLst>
                    <a:ext uri="{9D8B030D-6E8A-4147-A177-3AD203B41FA5}">
                      <a16:colId xmlns:a16="http://schemas.microsoft.com/office/drawing/2014/main" val="4266433858"/>
                    </a:ext>
                  </a:extLst>
                </a:gridCol>
                <a:gridCol w="3528377">
                  <a:extLst>
                    <a:ext uri="{9D8B030D-6E8A-4147-A177-3AD203B41FA5}">
                      <a16:colId xmlns:a16="http://schemas.microsoft.com/office/drawing/2014/main" val="3273154239"/>
                    </a:ext>
                  </a:extLst>
                </a:gridCol>
                <a:gridCol w="4486047">
                  <a:extLst>
                    <a:ext uri="{9D8B030D-6E8A-4147-A177-3AD203B41FA5}">
                      <a16:colId xmlns:a16="http://schemas.microsoft.com/office/drawing/2014/main" val="3551624895"/>
                    </a:ext>
                  </a:extLst>
                </a:gridCol>
              </a:tblGrid>
              <a:tr h="576193">
                <a:tc>
                  <a:txBody>
                    <a:bodyPr/>
                    <a:lstStyle/>
                    <a:p>
                      <a:pPr algn="ctr">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100" dirty="0">
                          <a:effectLst/>
                        </a:rPr>
                        <a:t>系统构建</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000" kern="100" dirty="0">
                          <a:effectLst/>
                        </a:rPr>
                        <a:t>系统评估</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546661022"/>
                  </a:ext>
                </a:extLst>
              </a:tr>
              <a:tr h="1506409">
                <a:tc>
                  <a:txBody>
                    <a:bodyPr/>
                    <a:lstStyle/>
                    <a:p>
                      <a:pPr algn="ctr">
                        <a:spcAft>
                          <a:spcPts val="0"/>
                        </a:spcAft>
                      </a:pPr>
                      <a:r>
                        <a:rPr lang="zh-CN" sz="2000" kern="100" dirty="0">
                          <a:effectLst/>
                        </a:rPr>
                        <a:t>要求与标准</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000" kern="100" dirty="0">
                          <a:effectLst/>
                        </a:rPr>
                        <a:t>实现点击与长按操作</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000" kern="100">
                          <a:effectLst/>
                        </a:rPr>
                        <a:t>与传统基于注视时长与眨眼的眼动交互方式比较</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7460647"/>
                  </a:ext>
                </a:extLst>
              </a:tr>
              <a:tr h="2808712">
                <a:tc>
                  <a:txBody>
                    <a:bodyPr/>
                    <a:lstStyle/>
                    <a:p>
                      <a:pPr algn="ctr">
                        <a:spcAft>
                          <a:spcPts val="0"/>
                        </a:spcAft>
                      </a:pPr>
                      <a:r>
                        <a:rPr lang="zh-CN" sz="2000" kern="100" dirty="0">
                          <a:effectLst/>
                        </a:rPr>
                        <a:t>实现手段</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000" kern="100" dirty="0">
                          <a:effectLst/>
                        </a:rPr>
                        <a:t>基于注视时长的交互系统</a:t>
                      </a:r>
                    </a:p>
                    <a:p>
                      <a:pPr algn="ctr">
                        <a:spcAft>
                          <a:spcPts val="0"/>
                        </a:spcAft>
                      </a:pPr>
                      <a:r>
                        <a:rPr lang="en-US" sz="2000" kern="100" dirty="0">
                          <a:effectLst/>
                        </a:rPr>
                        <a:t> </a:t>
                      </a:r>
                      <a:endParaRPr lang="zh-CN" sz="2000" kern="100" dirty="0">
                        <a:effectLst/>
                      </a:endParaRPr>
                    </a:p>
                    <a:p>
                      <a:pPr algn="ctr">
                        <a:spcAft>
                          <a:spcPts val="0"/>
                        </a:spcAft>
                      </a:pPr>
                      <a:r>
                        <a:rPr lang="zh-CN" sz="2000" kern="100" dirty="0">
                          <a:effectLst/>
                        </a:rPr>
                        <a:t>基于双眼眨眼的交互系统</a:t>
                      </a:r>
                    </a:p>
                    <a:p>
                      <a:pPr algn="ctr">
                        <a:spcAft>
                          <a:spcPts val="0"/>
                        </a:spcAft>
                      </a:pPr>
                      <a:r>
                        <a:rPr lang="en-US" sz="2000" kern="100" dirty="0">
                          <a:effectLst/>
                        </a:rPr>
                        <a:t> </a:t>
                      </a:r>
                      <a:endParaRPr lang="zh-CN" sz="2000" kern="100" dirty="0">
                        <a:effectLst/>
                      </a:endParaRPr>
                    </a:p>
                    <a:p>
                      <a:pPr algn="ctr">
                        <a:spcAft>
                          <a:spcPts val="0"/>
                        </a:spcAft>
                      </a:pPr>
                      <a:r>
                        <a:rPr lang="zh-CN" sz="2000" kern="100" dirty="0">
                          <a:effectLst/>
                        </a:rPr>
                        <a:t>基于单眼眨眼的交互系统</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000" kern="100" dirty="0">
                          <a:effectLst/>
                        </a:rPr>
                        <a:t>给定同一任务</a:t>
                      </a:r>
                      <a:r>
                        <a:rPr lang="en-US" sz="2000" kern="100" dirty="0">
                          <a:effectLst/>
                        </a:rPr>
                        <a:t>(</a:t>
                      </a:r>
                      <a:r>
                        <a:rPr lang="zh-CN" sz="2000" kern="100" dirty="0">
                          <a:effectLst/>
                        </a:rPr>
                        <a:t>点击与长按</a:t>
                      </a:r>
                      <a:r>
                        <a:rPr lang="en-US" sz="2000" kern="100" dirty="0">
                          <a:effectLst/>
                        </a:rPr>
                        <a:t>)</a:t>
                      </a:r>
                      <a:r>
                        <a:rPr lang="zh-CN" sz="2000" kern="100" dirty="0">
                          <a:effectLst/>
                        </a:rPr>
                        <a:t>评估完成耗时与错误率，记录用户主观评分</a:t>
                      </a:r>
                      <a:r>
                        <a:rPr lang="en-US" sz="2000" kern="100" dirty="0">
                          <a:effectLst/>
                        </a:rPr>
                        <a:t>(</a:t>
                      </a:r>
                      <a:r>
                        <a:rPr lang="zh-CN" sz="2000" kern="100" dirty="0">
                          <a:effectLst/>
                        </a:rPr>
                        <a:t>体验</a:t>
                      </a:r>
                      <a:r>
                        <a:rPr lang="en-US" sz="2000" kern="100" dirty="0">
                          <a:effectLst/>
                        </a:rPr>
                        <a:t>)</a:t>
                      </a:r>
                      <a:r>
                        <a:rPr lang="zh-CN" sz="2000" kern="100" dirty="0">
                          <a:effectLst/>
                        </a:rPr>
                        <a:t>；</a:t>
                      </a:r>
                    </a:p>
                    <a:p>
                      <a:pPr algn="ctr">
                        <a:spcAft>
                          <a:spcPts val="0"/>
                        </a:spcAft>
                      </a:pPr>
                      <a:r>
                        <a:rPr lang="en-US" sz="2000" kern="100" dirty="0">
                          <a:effectLst/>
                        </a:rPr>
                        <a:t> </a:t>
                      </a:r>
                      <a:endParaRPr lang="zh-CN" sz="2000" kern="100" dirty="0">
                        <a:effectLst/>
                      </a:endParaRPr>
                    </a:p>
                    <a:p>
                      <a:pPr algn="ctr">
                        <a:spcAft>
                          <a:spcPts val="0"/>
                        </a:spcAft>
                      </a:pPr>
                      <a:r>
                        <a:rPr lang="zh-CN" sz="2000" kern="100" dirty="0">
                          <a:effectLst/>
                        </a:rPr>
                        <a:t>规定时间内完成点击与长按的操作次数，记录用户主观评分</a:t>
                      </a:r>
                      <a:r>
                        <a:rPr lang="en-US" sz="2000" kern="100" dirty="0">
                          <a:effectLst/>
                        </a:rPr>
                        <a:t>(</a:t>
                      </a:r>
                      <a:r>
                        <a:rPr lang="zh-CN" sz="2000" kern="100" dirty="0">
                          <a:effectLst/>
                        </a:rPr>
                        <a:t>效率</a:t>
                      </a:r>
                      <a:r>
                        <a:rPr lang="en-US" sz="2000" kern="100" dirty="0">
                          <a:effectLst/>
                        </a:rPr>
                        <a:t>)</a:t>
                      </a:r>
                      <a:r>
                        <a:rPr lang="zh-CN" sz="2000" kern="100" dirty="0">
                          <a:effectLst/>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55541877"/>
                  </a:ext>
                </a:extLst>
              </a:tr>
            </a:tbl>
          </a:graphicData>
        </a:graphic>
      </p:graphicFrame>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计划进度</a:t>
            </a:r>
          </a:p>
        </p:txBody>
      </p:sp>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计划进度</a:t>
            </a:r>
          </a:p>
        </p:txBody>
      </p:sp>
      <p:sp>
        <p:nvSpPr>
          <p:cNvPr id="3" name="矩形 2"/>
          <p:cNvSpPr/>
          <p:nvPr/>
        </p:nvSpPr>
        <p:spPr>
          <a:xfrm flipV="1">
            <a:off x="7208868" y="2129154"/>
            <a:ext cx="765739"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4" name="文本框 8"/>
          <p:cNvSpPr txBox="1"/>
          <p:nvPr/>
        </p:nvSpPr>
        <p:spPr>
          <a:xfrm>
            <a:off x="7974607" y="2424411"/>
            <a:ext cx="3339429" cy="3295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dirty="0">
                <a:solidFill>
                  <a:srgbClr val="000000"/>
                </a:solidFill>
              </a:rPr>
              <a:t>本课题分析了现有眼动交互的研究进展，总结了不同技术手段的优劣，并据此提出了一种新的交互方式，预期将会按照原型实现、系统构建、实验比较研究、参与式设计优化与基于眼动技术交互范式的探索研究，具有新的实践意义，也为理论研究提供了一类新的方向。</a:t>
            </a:r>
            <a:endParaRPr kumimoji="0" lang="zh-CN" altLang="en-US"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5" name="矩形 4"/>
          <p:cNvSpPr/>
          <p:nvPr/>
        </p:nvSpPr>
        <p:spPr>
          <a:xfrm>
            <a:off x="7974607" y="1891343"/>
            <a:ext cx="2236510" cy="450508"/>
          </a:xfrm>
          <a:prstGeom prst="rect">
            <a:avLst/>
          </a:prstGeom>
        </p:spPr>
        <p:txBody>
          <a:bodyPr wrap="none">
            <a:spAutoFit/>
          </a:bodyPr>
          <a:lstStyle/>
          <a:p>
            <a:pPr lvl="0" defTabSz="914377">
              <a:lnSpc>
                <a:spcPct val="130000"/>
              </a:lnSpc>
              <a:defRPr/>
            </a:pPr>
            <a:r>
              <a:rPr lang="zh-CN" altLang="en-US" sz="2000" b="1" dirty="0">
                <a:solidFill>
                  <a:srgbClr val="A0CD4E">
                    <a:lumMod val="75000"/>
                  </a:srgbClr>
                </a:solidFill>
              </a:rPr>
              <a:t>课题特色与创新性</a:t>
            </a:r>
            <a:endParaRPr kumimoji="0" lang="en-US" altLang="zh-CN" sz="2000" b="1" i="0" u="none" strike="noStrike" kern="1200" cap="none" spc="0" normalizeH="0" baseline="0" noProof="0" dirty="0">
              <a:ln>
                <a:noFill/>
              </a:ln>
              <a:solidFill>
                <a:srgbClr val="A0CD4E">
                  <a:lumMod val="75000"/>
                </a:srgbClr>
              </a:solidFill>
              <a:effectLst/>
              <a:uLnTx/>
              <a:uFillTx/>
              <a:latin typeface="微软雅黑"/>
              <a:ea typeface="微软雅黑"/>
              <a:cs typeface="+mn-cs"/>
            </a:endParaRPr>
          </a:p>
        </p:txBody>
      </p:sp>
      <p:graphicFrame>
        <p:nvGraphicFramePr>
          <p:cNvPr id="7" name="表格 6">
            <a:extLst>
              <a:ext uri="{FF2B5EF4-FFF2-40B4-BE49-F238E27FC236}">
                <a16:creationId xmlns:a16="http://schemas.microsoft.com/office/drawing/2014/main" id="{51E573FC-47C0-4EA2-8F7C-91B4CCF9C89F}"/>
              </a:ext>
            </a:extLst>
          </p:cNvPr>
          <p:cNvGraphicFramePr>
            <a:graphicFrameLocks noGrp="1"/>
          </p:cNvGraphicFramePr>
          <p:nvPr>
            <p:extLst>
              <p:ext uri="{D42A27DB-BD31-4B8C-83A1-F6EECF244321}">
                <p14:modId xmlns:p14="http://schemas.microsoft.com/office/powerpoint/2010/main" val="1776108797"/>
              </p:ext>
            </p:extLst>
          </p:nvPr>
        </p:nvGraphicFramePr>
        <p:xfrm>
          <a:off x="322289" y="1849111"/>
          <a:ext cx="4887886" cy="4195131"/>
        </p:xfrm>
        <a:graphic>
          <a:graphicData uri="http://schemas.openxmlformats.org/drawingml/2006/table">
            <a:tbl>
              <a:tblPr firstRow="1" bandRow="1">
                <a:tableStyleId>{7DF18680-E054-41AD-8BC1-D1AEF772440D}</a:tableStyleId>
              </a:tblPr>
              <a:tblGrid>
                <a:gridCol w="1027712">
                  <a:extLst>
                    <a:ext uri="{9D8B030D-6E8A-4147-A177-3AD203B41FA5}">
                      <a16:colId xmlns:a16="http://schemas.microsoft.com/office/drawing/2014/main" val="3926057605"/>
                    </a:ext>
                  </a:extLst>
                </a:gridCol>
                <a:gridCol w="1611485">
                  <a:extLst>
                    <a:ext uri="{9D8B030D-6E8A-4147-A177-3AD203B41FA5}">
                      <a16:colId xmlns:a16="http://schemas.microsoft.com/office/drawing/2014/main" val="2816566350"/>
                    </a:ext>
                  </a:extLst>
                </a:gridCol>
                <a:gridCol w="2248689">
                  <a:extLst>
                    <a:ext uri="{9D8B030D-6E8A-4147-A177-3AD203B41FA5}">
                      <a16:colId xmlns:a16="http://schemas.microsoft.com/office/drawing/2014/main" val="704014815"/>
                    </a:ext>
                  </a:extLst>
                </a:gridCol>
              </a:tblGrid>
              <a:tr h="412530">
                <a:tc>
                  <a:txBody>
                    <a:bodyPr/>
                    <a:lstStyle/>
                    <a:p>
                      <a:pPr algn="ctr">
                        <a:spcAft>
                          <a:spcPts val="0"/>
                        </a:spcAft>
                      </a:pPr>
                      <a:r>
                        <a:rPr lang="zh-CN" sz="1600" kern="100">
                          <a:effectLst/>
                        </a:rPr>
                        <a:t>计划阶段</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rPr>
                        <a:t>计划时间</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rPr>
                        <a:t>计划内容</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7586481"/>
                  </a:ext>
                </a:extLst>
              </a:tr>
              <a:tr h="946620">
                <a:tc>
                  <a:txBody>
                    <a:bodyPr/>
                    <a:lstStyle/>
                    <a:p>
                      <a:pPr algn="ctr">
                        <a:spcAft>
                          <a:spcPts val="0"/>
                        </a:spcAft>
                      </a:pPr>
                      <a:r>
                        <a:rPr lang="zh-CN" sz="1600" kern="100">
                          <a:effectLst/>
                        </a:rPr>
                        <a:t>系统实现阶段</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2017.12 – 2018.03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基于单侧眨眼的交互系统</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63790246"/>
                  </a:ext>
                </a:extLst>
              </a:tr>
              <a:tr h="945327">
                <a:tc>
                  <a:txBody>
                    <a:bodyPr/>
                    <a:lstStyle/>
                    <a:p>
                      <a:pPr algn="ctr">
                        <a:spcAft>
                          <a:spcPts val="0"/>
                        </a:spcAft>
                      </a:pPr>
                      <a:r>
                        <a:rPr lang="zh-CN" sz="1600" kern="100">
                          <a:effectLst/>
                        </a:rPr>
                        <a:t>系统优化阶段</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dirty="0">
                          <a:effectLst/>
                        </a:rPr>
                        <a:t>2018.03-2018.06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系统优化与实验测试</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02626809"/>
                  </a:ext>
                </a:extLst>
              </a:tr>
              <a:tr h="945327">
                <a:tc>
                  <a:txBody>
                    <a:bodyPr/>
                    <a:lstStyle/>
                    <a:p>
                      <a:pPr algn="ctr">
                        <a:spcAft>
                          <a:spcPts val="0"/>
                        </a:spcAft>
                      </a:pPr>
                      <a:r>
                        <a:rPr lang="zh-CN" sz="1600" kern="100">
                          <a:effectLst/>
                        </a:rPr>
                        <a:t>系统探索阶段</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2018.10-2018.12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眼动交互的应用场景与方式探索</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54270028"/>
                  </a:ext>
                </a:extLst>
              </a:tr>
              <a:tr h="945327">
                <a:tc>
                  <a:txBody>
                    <a:bodyPr/>
                    <a:lstStyle/>
                    <a:p>
                      <a:pPr algn="ctr">
                        <a:spcAft>
                          <a:spcPts val="0"/>
                        </a:spcAft>
                      </a:pPr>
                      <a:r>
                        <a:rPr lang="zh-CN" sz="1600" kern="100">
                          <a:effectLst/>
                        </a:rPr>
                        <a:t>论文撰写阶段</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2019.01-2019.04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dirty="0">
                          <a:effectLst/>
                        </a:rPr>
                        <a:t>论文撰写与修改</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66282099"/>
                  </a:ext>
                </a:extLst>
              </a:tr>
            </a:tbl>
          </a:graphicData>
        </a:graphic>
      </p:graphicFrame>
    </p:spTree>
    <p:extLst>
      <p:ext uri="{BB962C8B-B14F-4D97-AF65-F5344CB8AC3E}">
        <p14:creationId xmlns:p14="http://schemas.microsoft.com/office/powerpoint/2010/main" val="67265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3" name="文本占位符 2"/>
          <p:cNvSpPr>
            <a:spLocks noGrp="1"/>
          </p:cNvSpPr>
          <p:nvPr>
            <p:ph type="body" sz="quarter" idx="14"/>
          </p:nvPr>
        </p:nvSpPr>
        <p:spPr>
          <a:xfrm>
            <a:off x="2915212" y="3169834"/>
            <a:ext cx="8286187" cy="588643"/>
          </a:xfrm>
        </p:spPr>
        <p:txBody>
          <a:bodyPr/>
          <a:lstStyle/>
          <a:p>
            <a:r>
              <a:rPr kumimoji="1" lang="en-US" altLang="zh-CN" dirty="0"/>
              <a:t>《</a:t>
            </a:r>
            <a:r>
              <a:rPr lang="zh-CN" altLang="zh-CN" dirty="0"/>
              <a:t>基于眼动技术的界面交互方式设计研究</a:t>
            </a:r>
            <a:r>
              <a:rPr kumimoji="1" lang="en-US" altLang="zh-CN" dirty="0"/>
              <a:t>》</a:t>
            </a:r>
          </a:p>
          <a:p>
            <a:pPr algn="r"/>
            <a:r>
              <a:rPr lang="zh-CN" altLang="zh-CN" dirty="0"/>
              <a:t>——以电商</a:t>
            </a:r>
            <a:r>
              <a:rPr lang="zh-CN" altLang="en-US" dirty="0"/>
              <a:t>类</a:t>
            </a:r>
            <a:r>
              <a:rPr lang="zh-CN" altLang="zh-CN" dirty="0"/>
              <a:t>网站为例</a:t>
            </a:r>
            <a:endParaRPr kumimoji="1" lang="zh-CN" altLang="en-US" dirty="0"/>
          </a:p>
          <a:p>
            <a:endParaRPr kumimoji="1" lang="zh-CN" altLang="en-US" dirty="0"/>
          </a:p>
        </p:txBody>
      </p:sp>
      <p:sp>
        <p:nvSpPr>
          <p:cNvPr id="4" name="文本占位符 3"/>
          <p:cNvSpPr>
            <a:spLocks noGrp="1"/>
          </p:cNvSpPr>
          <p:nvPr>
            <p:ph type="body" sz="quarter" idx="15"/>
          </p:nvPr>
        </p:nvSpPr>
        <p:spPr>
          <a:xfrm>
            <a:off x="2915213" y="4633541"/>
            <a:ext cx="8084654" cy="1386027"/>
          </a:xfrm>
        </p:spPr>
        <p:txBody>
          <a:bodyPr/>
          <a:lstStyle/>
          <a:p>
            <a:r>
              <a:rPr kumimoji="1" lang="zh-CN" altLang="en-US" dirty="0"/>
              <a:t>答辩人：李伟哲</a:t>
            </a:r>
            <a:endParaRPr kumimoji="1" lang="en-US" altLang="zh-CN" dirty="0"/>
          </a:p>
          <a:p>
            <a:r>
              <a:rPr kumimoji="1" lang="zh-CN" altLang="en-US" dirty="0"/>
              <a:t>指导老师：胡飞</a:t>
            </a:r>
            <a:endParaRPr kumimoji="1" lang="en-US" altLang="zh-CN" dirty="0"/>
          </a:p>
          <a:p>
            <a:r>
              <a:rPr kumimoji="1" lang="zh-CN" altLang="en-US" dirty="0"/>
              <a:t>专业：工业设计工程</a:t>
            </a:r>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选题背景</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42000"/>
          </a:schemeClr>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302783" cy="721395"/>
          </a:xfrm>
        </p:spPr>
        <p:txBody>
          <a:bodyPr/>
          <a:lstStyle/>
          <a:p>
            <a:r>
              <a:rPr kumimoji="1" lang="en-US" altLang="zh-CN" dirty="0"/>
              <a:t>01</a:t>
            </a:r>
            <a:r>
              <a:rPr kumimoji="1" lang="zh-CN" altLang="en-US" dirty="0"/>
              <a:t> 选题背景</a:t>
            </a:r>
          </a:p>
        </p:txBody>
      </p:sp>
      <p:pic>
        <p:nvPicPr>
          <p:cNvPr id="8" name="图片 7">
            <a:extLst>
              <a:ext uri="{FF2B5EF4-FFF2-40B4-BE49-F238E27FC236}">
                <a16:creationId xmlns:a16="http://schemas.microsoft.com/office/drawing/2014/main" id="{616DC0BA-261F-42AA-99D4-681C7E8EDFA5}"/>
              </a:ext>
            </a:extLst>
          </p:cNvPr>
          <p:cNvPicPr>
            <a:picLocks noChangeAspect="1"/>
          </p:cNvPicPr>
          <p:nvPr/>
        </p:nvPicPr>
        <p:blipFill rotWithShape="1">
          <a:blip r:embed="rId2">
            <a:extLst>
              <a:ext uri="{28A0092B-C50C-407E-A947-70E740481C1C}">
                <a14:useLocalDpi xmlns:a14="http://schemas.microsoft.com/office/drawing/2010/main" val="0"/>
              </a:ext>
            </a:extLst>
          </a:blip>
          <a:srcRect l="13645" r="5661"/>
          <a:stretch/>
        </p:blipFill>
        <p:spPr>
          <a:xfrm>
            <a:off x="-20746" y="-1"/>
            <a:ext cx="12212746" cy="6858001"/>
          </a:xfrm>
          <a:prstGeom prst="rect">
            <a:avLst/>
          </a:prstGeom>
        </p:spPr>
      </p:pic>
      <p:sp>
        <p:nvSpPr>
          <p:cNvPr id="10" name="矩形 9">
            <a:extLst>
              <a:ext uri="{FF2B5EF4-FFF2-40B4-BE49-F238E27FC236}">
                <a16:creationId xmlns:a16="http://schemas.microsoft.com/office/drawing/2014/main" id="{FD7F7466-EF3C-49CE-B9AF-B485E943A03D}"/>
              </a:ext>
            </a:extLst>
          </p:cNvPr>
          <p:cNvSpPr/>
          <p:nvPr/>
        </p:nvSpPr>
        <p:spPr>
          <a:xfrm>
            <a:off x="0" y="19050"/>
            <a:ext cx="4591051" cy="6858001"/>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flipV="1">
            <a:off x="382696" y="364067"/>
            <a:ext cx="765739"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chemeClr val="bg1"/>
              </a:solidFill>
              <a:effectLst/>
              <a:uLnTx/>
              <a:uFillTx/>
              <a:latin typeface="微软雅黑"/>
              <a:ea typeface="微软雅黑"/>
              <a:cs typeface="+mn-cs"/>
            </a:endParaRPr>
          </a:p>
        </p:txBody>
      </p:sp>
      <p:sp>
        <p:nvSpPr>
          <p:cNvPr id="5" name="矩形 4"/>
          <p:cNvSpPr/>
          <p:nvPr/>
        </p:nvSpPr>
        <p:spPr>
          <a:xfrm>
            <a:off x="1194765" y="409228"/>
            <a:ext cx="1210588" cy="450508"/>
          </a:xfrm>
          <a:prstGeom prst="rect">
            <a:avLst/>
          </a:prstGeom>
        </p:spPr>
        <p:txBody>
          <a:bodyPr wrap="none">
            <a:spAutoFit/>
          </a:bodyPr>
          <a:lstStyle/>
          <a:p>
            <a:pPr lvl="0" defTabSz="914377">
              <a:lnSpc>
                <a:spcPct val="130000"/>
              </a:lnSpc>
            </a:pPr>
            <a:r>
              <a:rPr lang="zh-CN" altLang="en-US" sz="2000" b="1" dirty="0">
                <a:solidFill>
                  <a:schemeClr val="bg1"/>
                </a:solidFill>
              </a:rPr>
              <a:t>课题来源</a:t>
            </a:r>
            <a:endParaRPr kumimoji="0" lang="en-US" altLang="zh-CN" sz="2000" b="1" i="0" u="none" strike="noStrike" kern="1200" cap="none" spc="0" normalizeH="0" baseline="0" noProof="0" dirty="0">
              <a:ln>
                <a:noFill/>
              </a:ln>
              <a:solidFill>
                <a:schemeClr val="bg1"/>
              </a:solidFill>
              <a:effectLst/>
              <a:uLnTx/>
              <a:uFillTx/>
              <a:latin typeface="微软雅黑"/>
              <a:ea typeface="微软雅黑"/>
            </a:endParaRPr>
          </a:p>
        </p:txBody>
      </p:sp>
      <p:sp>
        <p:nvSpPr>
          <p:cNvPr id="6" name="矩形 5"/>
          <p:cNvSpPr/>
          <p:nvPr/>
        </p:nvSpPr>
        <p:spPr>
          <a:xfrm>
            <a:off x="322289" y="364067"/>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chemeClr val="bg1"/>
                </a:solidFill>
                <a:latin typeface="微软雅黑"/>
                <a:ea typeface="微软雅黑"/>
              </a:rPr>
              <a:t>1.</a:t>
            </a:r>
            <a:r>
              <a:rPr kumimoji="0" lang="en-US" altLang="zh-CN" sz="4000" b="1" i="0" u="none" strike="noStrike" kern="1200" cap="none" spc="0" normalizeH="0" baseline="0" noProof="0" dirty="0">
                <a:ln>
                  <a:noFill/>
                </a:ln>
                <a:solidFill>
                  <a:schemeClr val="bg1"/>
                </a:solidFill>
                <a:effectLst/>
                <a:uLnTx/>
                <a:uFillTx/>
                <a:latin typeface="微软雅黑"/>
                <a:ea typeface="微软雅黑"/>
                <a:cs typeface="+mn-cs"/>
              </a:rPr>
              <a:t>1</a:t>
            </a:r>
          </a:p>
        </p:txBody>
      </p:sp>
      <p:sp>
        <p:nvSpPr>
          <p:cNvPr id="4" name="文本框 8"/>
          <p:cNvSpPr txBox="1"/>
          <p:nvPr/>
        </p:nvSpPr>
        <p:spPr>
          <a:xfrm>
            <a:off x="322289" y="1217911"/>
            <a:ext cx="3701071" cy="43757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b="1" dirty="0">
                <a:solidFill>
                  <a:schemeClr val="bg1"/>
                </a:solidFill>
              </a:rPr>
              <a:t>沉浸式交互场景如多屏显示、虚拟现实与增强现实等在日常生活中得到了越来越多的应用，但交互渠道与方式并未得到本质的提升，仍需要</a:t>
            </a:r>
            <a:r>
              <a:rPr lang="zh-CN" altLang="en-US" b="1" dirty="0">
                <a:solidFill>
                  <a:schemeClr val="accent1">
                    <a:lumMod val="50000"/>
                  </a:schemeClr>
                </a:solidFill>
              </a:rPr>
              <a:t>外接一个甚至多个硬件模仿传统方式进行操控</a:t>
            </a:r>
            <a:r>
              <a:rPr lang="zh-CN" altLang="en-US" b="1" dirty="0">
                <a:solidFill>
                  <a:schemeClr val="bg1"/>
                </a:solidFill>
              </a:rPr>
              <a:t>。</a:t>
            </a:r>
            <a:endParaRPr lang="en-US" altLang="zh-CN" b="1" dirty="0">
              <a:solidFill>
                <a:schemeClr val="bg1"/>
              </a:solidFill>
            </a:endParaRPr>
          </a:p>
          <a:p>
            <a:pPr lvl="0">
              <a:lnSpc>
                <a:spcPct val="130000"/>
              </a:lnSpc>
            </a:pPr>
            <a:endParaRPr lang="en-US" altLang="zh-CN" b="1" dirty="0">
              <a:solidFill>
                <a:schemeClr val="bg1"/>
              </a:solidFill>
            </a:endParaRPr>
          </a:p>
          <a:p>
            <a:pPr lvl="0">
              <a:lnSpc>
                <a:spcPct val="130000"/>
              </a:lnSpc>
            </a:pPr>
            <a:r>
              <a:rPr lang="zh-CN" altLang="en-US" b="1" dirty="0">
                <a:solidFill>
                  <a:schemeClr val="bg1"/>
                </a:solidFill>
              </a:rPr>
              <a:t>沉浸体验下</a:t>
            </a:r>
            <a:r>
              <a:rPr lang="zh-CN" altLang="en-US" b="1" dirty="0">
                <a:solidFill>
                  <a:schemeClr val="accent1">
                    <a:lumMod val="50000"/>
                  </a:schemeClr>
                </a:solidFill>
              </a:rPr>
              <a:t>人们的认知资源更多被分配到了眼前场景</a:t>
            </a:r>
            <a:r>
              <a:rPr lang="zh-CN" altLang="en-US" b="1" dirty="0">
                <a:solidFill>
                  <a:schemeClr val="bg1"/>
                </a:solidFill>
              </a:rPr>
              <a:t>，难以分出更多精力通过外接设备复现传统设备上精细的操控，这极大地影响了我们使用时的用户体验。</a:t>
            </a:r>
            <a:endParaRPr kumimoji="0" lang="zh-CN" altLang="en-US" b="1" i="0" u="none" strike="noStrike" kern="1200" cap="none" spc="0" normalizeH="0" baseline="0" noProof="0" dirty="0">
              <a:ln>
                <a:noFill/>
              </a:ln>
              <a:solidFill>
                <a:schemeClr val="bg1"/>
              </a:solidFill>
              <a:effectLst/>
              <a:uLnTx/>
              <a:uFillTx/>
              <a:latin typeface="微软雅黑"/>
              <a:ea typeface="微软雅黑"/>
            </a:endParaRP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C692257-1F4D-4F7E-A4B8-F0A09021CED7}"/>
              </a:ext>
            </a:extLst>
          </p:cNvPr>
          <p:cNvPicPr>
            <a:picLocks noChangeAspect="1"/>
          </p:cNvPicPr>
          <p:nvPr/>
        </p:nvPicPr>
        <p:blipFill>
          <a:blip r:embed="rId3"/>
          <a:stretch>
            <a:fillRect/>
          </a:stretch>
        </p:blipFill>
        <p:spPr>
          <a:xfrm>
            <a:off x="4466626" y="1749157"/>
            <a:ext cx="3297579" cy="2006414"/>
          </a:xfrm>
          <a:prstGeom prst="rect">
            <a:avLst/>
          </a:prstGeom>
        </p:spPr>
      </p:pic>
      <p:grpSp>
        <p:nvGrpSpPr>
          <p:cNvPr id="20" name="组 19"/>
          <p:cNvGrpSpPr/>
          <p:nvPr/>
        </p:nvGrpSpPr>
        <p:grpSpPr>
          <a:xfrm>
            <a:off x="930166" y="3604676"/>
            <a:ext cx="3300312" cy="2553753"/>
            <a:chOff x="930166" y="3604676"/>
            <a:chExt cx="3300312" cy="2553753"/>
          </a:xfrm>
        </p:grpSpPr>
        <p:sp>
          <p:nvSpPr>
            <p:cNvPr id="18" name="矩形 17"/>
            <p:cNvSpPr/>
            <p:nvPr/>
          </p:nvSpPr>
          <p:spPr>
            <a:xfrm>
              <a:off x="930166" y="3604676"/>
              <a:ext cx="3300312"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9" name="文本框 8"/>
            <p:cNvSpPr txBox="1"/>
            <p:nvPr/>
          </p:nvSpPr>
          <p:spPr>
            <a:xfrm>
              <a:off x="1034112" y="3755090"/>
              <a:ext cx="3092420" cy="23329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30000"/>
                </a:lnSpc>
                <a:buFont typeface="Arial" charset="0"/>
                <a:buChar char="•"/>
                <a:defRPr/>
              </a:pPr>
              <a:r>
                <a:rPr lang="zh-CN" altLang="en-US" sz="1400" b="1" dirty="0">
                  <a:solidFill>
                    <a:srgbClr val="FFFFFF"/>
                  </a:solidFill>
                </a:rPr>
                <a:t>基于自然眼动的视线反馈技术：</a:t>
              </a:r>
              <a:endParaRPr kumimoji="0" lang="en-US" altLang="zh-CN" sz="1200" b="0" i="0" u="none" strike="noStrike" kern="1200" cap="none" spc="0" normalizeH="0" baseline="0" noProof="0" dirty="0">
                <a:ln>
                  <a:noFill/>
                </a:ln>
                <a:solidFill>
                  <a:srgbClr val="FFFFFF"/>
                </a:solidFill>
                <a:effectLst/>
                <a:uLnTx/>
                <a:uFillTx/>
                <a:latin typeface="微软雅黑"/>
                <a:ea typeface="微软雅黑"/>
                <a:cs typeface="+mn-cs"/>
              </a:endParaRPr>
            </a:p>
            <a:p>
              <a:pPr marL="285750" lvl="0" indent="-285750">
                <a:lnSpc>
                  <a:spcPct val="130000"/>
                </a:lnSpc>
                <a:buFont typeface="Arial" charset="0"/>
                <a:buChar char="•"/>
                <a:defRPr/>
              </a:pPr>
              <a:endParaRPr kumimoji="0" lang="en-US" altLang="zh-CN" sz="1400" b="0" i="0" u="none" strike="noStrike" kern="1200" cap="none" spc="0" normalizeH="0" baseline="0" noProof="0" dirty="0">
                <a:ln>
                  <a:noFill/>
                </a:ln>
                <a:solidFill>
                  <a:srgbClr val="FFFFFF"/>
                </a:solidFill>
                <a:effectLst/>
                <a:uLnTx/>
                <a:uFillTx/>
                <a:latin typeface="微软雅黑"/>
                <a:ea typeface="微软雅黑"/>
                <a:cs typeface="+mn-cs"/>
              </a:endParaRPr>
            </a:p>
            <a:p>
              <a:pPr lvl="0">
                <a:lnSpc>
                  <a:spcPct val="130000"/>
                </a:lnSpc>
                <a:defRPr/>
              </a:pPr>
              <a:endParaRPr kumimoji="0" lang="zh-CN" altLang="en-US" sz="1400" b="0" i="0" u="none" strike="noStrike" kern="1200" cap="none" spc="0" normalizeH="0" baseline="0" noProof="0" dirty="0">
                <a:ln>
                  <a:noFill/>
                </a:ln>
                <a:solidFill>
                  <a:srgbClr val="FFFFFF"/>
                </a:solidFill>
                <a:effectLst/>
                <a:uLnTx/>
                <a:uFillTx/>
                <a:latin typeface="微软雅黑"/>
                <a:ea typeface="微软雅黑"/>
                <a:cs typeface="+mn-cs"/>
              </a:endParaRPr>
            </a:p>
            <a:p>
              <a:pPr marL="285750" lvl="0" indent="-285750">
                <a:lnSpc>
                  <a:spcPct val="130000"/>
                </a:lnSpc>
                <a:buFont typeface="Arial" charset="0"/>
                <a:buChar char="•"/>
                <a:defRPr/>
              </a:pPr>
              <a:r>
                <a:rPr lang="zh-CN" altLang="en-US" sz="1400" b="1" dirty="0">
                  <a:solidFill>
                    <a:srgbClr val="FFFFFF"/>
                  </a:solidFill>
                </a:rPr>
                <a:t>技术原理：</a:t>
              </a:r>
              <a:r>
                <a:rPr lang="zh-CN" altLang="en-US" sz="1400" dirty="0">
                  <a:solidFill>
                    <a:srgbClr val="FFFFFF"/>
                  </a:solidFill>
                </a:rPr>
                <a:t>基于眼动位置，通过实时反馈来促进视觉操作绩效；</a:t>
              </a:r>
              <a:endParaRPr lang="en-US" altLang="zh-CN" sz="1400" dirty="0">
                <a:solidFill>
                  <a:srgbClr val="FFFFFF"/>
                </a:solidFill>
              </a:endParaRPr>
            </a:p>
            <a:p>
              <a:pPr marL="285750" lvl="0" indent="-285750">
                <a:lnSpc>
                  <a:spcPct val="130000"/>
                </a:lnSpc>
                <a:buFont typeface="Arial" charset="0"/>
                <a:buChar char="•"/>
                <a:defRPr/>
              </a:pPr>
              <a:endParaRPr lang="en-US" altLang="zh-CN" sz="1400" dirty="0">
                <a:solidFill>
                  <a:srgbClr val="FFFFFF"/>
                </a:solidFill>
              </a:endParaRPr>
            </a:p>
            <a:p>
              <a:pPr marL="285750" lvl="0" indent="-285750">
                <a:lnSpc>
                  <a:spcPct val="130000"/>
                </a:lnSpc>
                <a:buFont typeface="Arial" charset="0"/>
                <a:buChar char="•"/>
                <a:defRPr/>
              </a:pPr>
              <a:r>
                <a:rPr lang="zh-CN" altLang="en-US" sz="1400" b="1" dirty="0">
                  <a:solidFill>
                    <a:srgbClr val="FFFFFF"/>
                  </a:solidFill>
                </a:rPr>
                <a:t>分析流程：</a:t>
              </a:r>
              <a:r>
                <a:rPr lang="zh-CN" altLang="en-US" sz="1400" dirty="0">
                  <a:solidFill>
                    <a:srgbClr val="FFFFFF"/>
                  </a:solidFill>
                </a:rPr>
                <a:t>获取眼动位置、信号分析与基于眼动信息的界面反馈。</a:t>
              </a:r>
              <a:endParaRPr kumimoji="0" lang="zh-CN" altLang="en-US" sz="1400" b="0" i="0" u="none" strike="noStrike" kern="1200" cap="none" spc="0" normalizeH="0" baseline="0" noProof="0" dirty="0">
                <a:ln>
                  <a:noFill/>
                </a:ln>
                <a:solidFill>
                  <a:srgbClr val="FFFFFF"/>
                </a:solidFill>
                <a:effectLst/>
                <a:uLnTx/>
                <a:uFillTx/>
                <a:latin typeface="微软雅黑"/>
                <a:ea typeface="微软雅黑"/>
                <a:cs typeface="+mn-cs"/>
              </a:endParaRPr>
            </a:p>
          </p:txBody>
        </p:sp>
      </p:grpSp>
      <p:grpSp>
        <p:nvGrpSpPr>
          <p:cNvPr id="24" name="组 23"/>
          <p:cNvGrpSpPr/>
          <p:nvPr/>
        </p:nvGrpSpPr>
        <p:grpSpPr>
          <a:xfrm>
            <a:off x="4466626" y="3604676"/>
            <a:ext cx="3300312" cy="2553753"/>
            <a:chOff x="930166" y="3604676"/>
            <a:chExt cx="3300312" cy="2553753"/>
          </a:xfrm>
        </p:grpSpPr>
        <p:sp>
          <p:nvSpPr>
            <p:cNvPr id="25" name="矩形 24"/>
            <p:cNvSpPr/>
            <p:nvPr/>
          </p:nvSpPr>
          <p:spPr>
            <a:xfrm>
              <a:off x="930166" y="3604676"/>
              <a:ext cx="3300312"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6" name="文本框 8"/>
            <p:cNvSpPr txBox="1"/>
            <p:nvPr/>
          </p:nvSpPr>
          <p:spPr>
            <a:xfrm>
              <a:off x="1034112" y="3755090"/>
              <a:ext cx="3092420" cy="23329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30000"/>
                </a:lnSpc>
                <a:buFont typeface="Arial" charset="0"/>
                <a:buChar char="•"/>
                <a:defRPr/>
              </a:pPr>
              <a:r>
                <a:rPr lang="zh-CN" altLang="en-US" sz="1400" b="1" dirty="0">
                  <a:solidFill>
                    <a:srgbClr val="FFFFFF"/>
                  </a:solidFill>
                </a:rPr>
                <a:t>基于视线的操作点击技术：</a:t>
              </a:r>
              <a:endParaRPr lang="en-US" altLang="zh-CN" sz="1400" b="1" dirty="0">
                <a:solidFill>
                  <a:srgbClr val="FFFFFF"/>
                </a:solidFill>
              </a:endParaRPr>
            </a:p>
            <a:p>
              <a:pPr marL="285750" lvl="0" indent="-285750">
                <a:lnSpc>
                  <a:spcPct val="130000"/>
                </a:lnSpc>
                <a:buFont typeface="Arial" charset="0"/>
                <a:buChar char="•"/>
                <a:defRPr/>
              </a:pPr>
              <a:endParaRPr kumimoji="0" lang="en-US" altLang="zh-CN" sz="1400" b="1" i="0" u="none" strike="noStrike" kern="1200" cap="none" spc="0" normalizeH="0" baseline="0" noProof="0" dirty="0">
                <a:ln>
                  <a:noFill/>
                </a:ln>
                <a:solidFill>
                  <a:srgbClr val="FFFFFF"/>
                </a:solidFill>
                <a:effectLst/>
                <a:uLnTx/>
                <a:uFillTx/>
                <a:latin typeface="微软雅黑"/>
                <a:ea typeface="微软雅黑"/>
                <a:cs typeface="+mn-cs"/>
              </a:endParaRPr>
            </a:p>
            <a:p>
              <a:pPr marL="285750" lvl="0" indent="-285750">
                <a:lnSpc>
                  <a:spcPct val="130000"/>
                </a:lnSpc>
                <a:buFont typeface="Arial" charset="0"/>
                <a:buChar char="•"/>
                <a:defRPr/>
              </a:pPr>
              <a:endParaRPr kumimoji="0" lang="en-US" altLang="zh-CN" sz="1400" b="1" i="0" u="none" strike="noStrike" kern="1200" cap="none" spc="0" normalizeH="0" baseline="0" noProof="0" dirty="0">
                <a:ln>
                  <a:noFill/>
                </a:ln>
                <a:solidFill>
                  <a:srgbClr val="FFFFFF"/>
                </a:solidFill>
                <a:effectLst/>
                <a:uLnTx/>
                <a:uFillTx/>
                <a:latin typeface="微软雅黑"/>
                <a:ea typeface="微软雅黑"/>
                <a:cs typeface="+mn-cs"/>
              </a:endParaRPr>
            </a:p>
            <a:p>
              <a:pPr marL="285750" lvl="0" indent="-285750">
                <a:lnSpc>
                  <a:spcPct val="130000"/>
                </a:lnSpc>
                <a:buFont typeface="Arial" charset="0"/>
                <a:buChar char="•"/>
                <a:defRPr/>
              </a:pPr>
              <a:r>
                <a:rPr lang="zh-CN" altLang="en-US" sz="1400" b="1" dirty="0">
                  <a:solidFill>
                    <a:srgbClr val="FFFFFF"/>
                  </a:solidFill>
                </a:rPr>
                <a:t>技术原理：</a:t>
              </a:r>
              <a:r>
                <a:rPr lang="zh-CN" altLang="en-US" sz="1400" dirty="0">
                  <a:solidFill>
                    <a:srgbClr val="FFFFFF"/>
                  </a:solidFill>
                </a:rPr>
                <a:t>基于眼动位置，结合其他眼动信号模拟鼠标操作；</a:t>
              </a:r>
              <a:endParaRPr lang="en-US" altLang="zh-CN" sz="1400" dirty="0">
                <a:solidFill>
                  <a:srgbClr val="FFFFFF"/>
                </a:solidFill>
              </a:endParaRPr>
            </a:p>
            <a:p>
              <a:pPr marL="285750" lvl="0" indent="-285750">
                <a:lnSpc>
                  <a:spcPct val="130000"/>
                </a:lnSpc>
                <a:buFont typeface="Arial" charset="0"/>
                <a:buChar char="•"/>
                <a:defRPr/>
              </a:pPr>
              <a:endParaRPr lang="en-US" altLang="zh-CN" sz="1400" dirty="0">
                <a:solidFill>
                  <a:srgbClr val="FFFFFF"/>
                </a:solidFill>
              </a:endParaRPr>
            </a:p>
            <a:p>
              <a:pPr marL="285750" lvl="0" indent="-285750">
                <a:lnSpc>
                  <a:spcPct val="130000"/>
                </a:lnSpc>
                <a:buFont typeface="Arial" charset="0"/>
                <a:buChar char="•"/>
                <a:defRPr/>
              </a:pPr>
              <a:r>
                <a:rPr lang="zh-CN" altLang="en-US" sz="1400" b="1" dirty="0">
                  <a:solidFill>
                    <a:srgbClr val="FFFFFF"/>
                  </a:solidFill>
                </a:rPr>
                <a:t>分析流程：</a:t>
              </a:r>
              <a:r>
                <a:rPr lang="zh-CN" altLang="en-US" sz="1400" dirty="0">
                  <a:solidFill>
                    <a:srgbClr val="FFFFFF"/>
                  </a:solidFill>
                </a:rPr>
                <a:t>获取眼动位置、构建操控特征与基于特征信号的交互</a:t>
              </a:r>
              <a:endParaRPr kumimoji="0" lang="zh-CN" altLang="en-US" sz="1400" i="0" u="none" strike="noStrike" kern="1200" cap="none" spc="0" normalizeH="0" baseline="0" noProof="0" dirty="0">
                <a:ln>
                  <a:noFill/>
                </a:ln>
                <a:solidFill>
                  <a:srgbClr val="FFFFFF"/>
                </a:solidFill>
                <a:effectLst/>
                <a:uLnTx/>
                <a:uFillTx/>
                <a:latin typeface="微软雅黑"/>
                <a:ea typeface="微软雅黑"/>
                <a:cs typeface="+mn-cs"/>
              </a:endParaRPr>
            </a:p>
          </p:txBody>
        </p:sp>
      </p:grpSp>
      <p:pic>
        <p:nvPicPr>
          <p:cNvPr id="28" name="图片 27"/>
          <p:cNvPicPr>
            <a:picLocks noChangeAspect="1"/>
          </p:cNvPicPr>
          <p:nvPr/>
        </p:nvPicPr>
        <p:blipFill>
          <a:blip r:embed="rId4"/>
          <a:stretch>
            <a:fillRect/>
          </a:stretch>
        </p:blipFill>
        <p:spPr>
          <a:xfrm>
            <a:off x="8003086" y="1749157"/>
            <a:ext cx="3300312" cy="1855519"/>
          </a:xfrm>
          <a:prstGeom prst="rect">
            <a:avLst/>
          </a:prstGeom>
        </p:spPr>
      </p:pic>
      <p:grpSp>
        <p:nvGrpSpPr>
          <p:cNvPr id="29" name="组 28"/>
          <p:cNvGrpSpPr/>
          <p:nvPr/>
        </p:nvGrpSpPr>
        <p:grpSpPr>
          <a:xfrm>
            <a:off x="8003086" y="3604676"/>
            <a:ext cx="3300312" cy="2553753"/>
            <a:chOff x="930166" y="3604676"/>
            <a:chExt cx="3300312" cy="2553753"/>
          </a:xfrm>
        </p:grpSpPr>
        <p:sp>
          <p:nvSpPr>
            <p:cNvPr id="30" name="矩形 29"/>
            <p:cNvSpPr/>
            <p:nvPr/>
          </p:nvSpPr>
          <p:spPr>
            <a:xfrm>
              <a:off x="930166" y="3604676"/>
              <a:ext cx="3300312"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31" name="文本框 8"/>
            <p:cNvSpPr txBox="1"/>
            <p:nvPr/>
          </p:nvSpPr>
          <p:spPr>
            <a:xfrm>
              <a:off x="1034112" y="3755090"/>
              <a:ext cx="3092420" cy="23035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30000"/>
                </a:lnSpc>
                <a:buFont typeface="Arial" charset="0"/>
                <a:buChar char="•"/>
                <a:defRPr/>
              </a:pPr>
              <a:r>
                <a:rPr lang="zh-CN" altLang="en-US" sz="1400" b="1" dirty="0">
                  <a:solidFill>
                    <a:srgbClr val="FFFFFF"/>
                  </a:solidFill>
                </a:rPr>
                <a:t>利用视线行为进行输入的技术：</a:t>
              </a:r>
              <a:endParaRPr lang="en-US" altLang="zh-CN" sz="1400" b="1" dirty="0">
                <a:solidFill>
                  <a:srgbClr val="FFFFFF"/>
                </a:solidFill>
              </a:endParaRPr>
            </a:p>
            <a:p>
              <a:pPr marL="285750" lvl="0" indent="-285750">
                <a:lnSpc>
                  <a:spcPct val="130000"/>
                </a:lnSpc>
                <a:buFont typeface="Arial" charset="0"/>
                <a:buChar char="•"/>
                <a:defRPr/>
              </a:pPr>
              <a:endParaRPr kumimoji="0" lang="en-US" altLang="zh-CN" sz="1400" b="1" i="0" u="none" strike="noStrike" kern="1200" cap="none" spc="0" normalizeH="0" baseline="0" noProof="0" dirty="0">
                <a:ln>
                  <a:noFill/>
                </a:ln>
                <a:solidFill>
                  <a:srgbClr val="FFFFFF"/>
                </a:solidFill>
                <a:effectLst/>
                <a:uLnTx/>
                <a:uFillTx/>
                <a:latin typeface="微软雅黑"/>
                <a:ea typeface="微软雅黑"/>
                <a:cs typeface="+mn-cs"/>
              </a:endParaRPr>
            </a:p>
            <a:p>
              <a:pPr marL="285750" lvl="0" indent="-285750">
                <a:lnSpc>
                  <a:spcPct val="130000"/>
                </a:lnSpc>
                <a:buFont typeface="Arial" charset="0"/>
                <a:buChar char="•"/>
                <a:defRPr/>
              </a:pPr>
              <a:endParaRPr kumimoji="0" lang="en-US" altLang="zh-CN" sz="1400" b="1" i="0" u="none" strike="noStrike" kern="1200" cap="none" spc="0" normalizeH="0" baseline="0" noProof="0" dirty="0">
                <a:ln>
                  <a:noFill/>
                </a:ln>
                <a:solidFill>
                  <a:srgbClr val="FFFFFF"/>
                </a:solidFill>
                <a:effectLst/>
                <a:uLnTx/>
                <a:uFillTx/>
                <a:latin typeface="微软雅黑"/>
                <a:ea typeface="微软雅黑"/>
                <a:cs typeface="+mn-cs"/>
              </a:endParaRPr>
            </a:p>
            <a:p>
              <a:pPr marL="285750" lvl="0" indent="-285750">
                <a:lnSpc>
                  <a:spcPct val="130000"/>
                </a:lnSpc>
                <a:buFont typeface="Arial" charset="0"/>
                <a:buChar char="•"/>
                <a:defRPr/>
              </a:pPr>
              <a:r>
                <a:rPr lang="zh-CN" altLang="en-US" sz="1400" b="1" dirty="0">
                  <a:solidFill>
                    <a:srgbClr val="FFFFFF"/>
                  </a:solidFill>
                </a:rPr>
                <a:t>技术原理：</a:t>
              </a:r>
              <a:r>
                <a:rPr lang="zh-CN" altLang="en-US" sz="1400" dirty="0">
                  <a:solidFill>
                    <a:srgbClr val="FFFFFF"/>
                  </a:solidFill>
                </a:rPr>
                <a:t>将特定的眼动特征或轨迹识别为特定指令；</a:t>
              </a:r>
              <a:endParaRPr lang="en-US" altLang="zh-CN" sz="1400" dirty="0">
                <a:solidFill>
                  <a:srgbClr val="FFFFFF"/>
                </a:solidFill>
              </a:endParaRPr>
            </a:p>
            <a:p>
              <a:pPr marL="285750" lvl="0" indent="-285750">
                <a:lnSpc>
                  <a:spcPct val="130000"/>
                </a:lnSpc>
                <a:buFont typeface="Arial" charset="0"/>
                <a:buChar char="•"/>
                <a:defRPr/>
              </a:pPr>
              <a:endParaRPr lang="en-US" altLang="zh-CN" sz="1400" dirty="0">
                <a:solidFill>
                  <a:srgbClr val="FFFFFF"/>
                </a:solidFill>
              </a:endParaRPr>
            </a:p>
            <a:p>
              <a:pPr marL="285750" lvl="0" indent="-285750">
                <a:lnSpc>
                  <a:spcPct val="130000"/>
                </a:lnSpc>
                <a:buFont typeface="Arial" charset="0"/>
                <a:buChar char="•"/>
                <a:defRPr/>
              </a:pPr>
              <a:r>
                <a:rPr lang="zh-CN" altLang="en-US" sz="1400" b="1" dirty="0">
                  <a:solidFill>
                    <a:srgbClr val="FFFFFF"/>
                  </a:solidFill>
                </a:rPr>
                <a:t>分析流程：</a:t>
              </a:r>
              <a:r>
                <a:rPr lang="zh-CN" altLang="en-US" sz="1400" dirty="0">
                  <a:solidFill>
                    <a:srgbClr val="FFFFFF"/>
                  </a:solidFill>
                </a:rPr>
                <a:t>特征构建、用户学习与情景模拟</a:t>
              </a:r>
              <a:endParaRPr kumimoji="0" lang="zh-CN" altLang="en-US" sz="1400" i="0" u="none" strike="noStrike" kern="1200" cap="none" spc="0" normalizeH="0" baseline="0" noProof="0" dirty="0">
                <a:ln>
                  <a:noFill/>
                </a:ln>
                <a:solidFill>
                  <a:srgbClr val="FFFFFF"/>
                </a:solidFill>
                <a:effectLst/>
                <a:uLnTx/>
                <a:uFillTx/>
                <a:latin typeface="微软雅黑"/>
                <a:ea typeface="微软雅黑"/>
                <a:cs typeface="+mn-cs"/>
              </a:endParaRPr>
            </a:p>
          </p:txBody>
        </p:sp>
      </p:grpSp>
      <p:pic>
        <p:nvPicPr>
          <p:cNvPr id="3" name="图片 2">
            <a:extLst>
              <a:ext uri="{FF2B5EF4-FFF2-40B4-BE49-F238E27FC236}">
                <a16:creationId xmlns:a16="http://schemas.microsoft.com/office/drawing/2014/main" id="{5273AF7E-81DD-4B24-85C0-E8EC581208EA}"/>
              </a:ext>
            </a:extLst>
          </p:cNvPr>
          <p:cNvPicPr>
            <a:picLocks noChangeAspect="1"/>
          </p:cNvPicPr>
          <p:nvPr/>
        </p:nvPicPr>
        <p:blipFill rotWithShape="1">
          <a:blip r:embed="rId5"/>
          <a:srcRect l="451" t="15680" r="-451" b="52574"/>
          <a:stretch/>
        </p:blipFill>
        <p:spPr>
          <a:xfrm>
            <a:off x="930166" y="1749157"/>
            <a:ext cx="3315263" cy="1855519"/>
          </a:xfrm>
          <a:prstGeom prst="rect">
            <a:avLst/>
          </a:prstGeom>
        </p:spPr>
      </p:pic>
      <p:sp>
        <p:nvSpPr>
          <p:cNvPr id="21" name="矩形 20">
            <a:extLst>
              <a:ext uri="{FF2B5EF4-FFF2-40B4-BE49-F238E27FC236}">
                <a16:creationId xmlns:a16="http://schemas.microsoft.com/office/drawing/2014/main" id="{D1AC35E0-A28D-4F8D-A075-9C37BB6C85C6}"/>
              </a:ext>
            </a:extLst>
          </p:cNvPr>
          <p:cNvSpPr/>
          <p:nvPr/>
        </p:nvSpPr>
        <p:spPr>
          <a:xfrm flipV="1">
            <a:off x="382695" y="249767"/>
            <a:ext cx="765739"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chemeClr val="bg1"/>
              </a:solidFill>
              <a:effectLst/>
              <a:uLnTx/>
              <a:uFillTx/>
              <a:latin typeface="微软雅黑"/>
              <a:ea typeface="微软雅黑"/>
              <a:cs typeface="+mn-cs"/>
            </a:endParaRPr>
          </a:p>
        </p:txBody>
      </p:sp>
      <p:sp>
        <p:nvSpPr>
          <p:cNvPr id="22" name="矩形 21">
            <a:extLst>
              <a:ext uri="{FF2B5EF4-FFF2-40B4-BE49-F238E27FC236}">
                <a16:creationId xmlns:a16="http://schemas.microsoft.com/office/drawing/2014/main" id="{526AC3A3-49F2-4321-A4B5-5928F10FB8D8}"/>
              </a:ext>
            </a:extLst>
          </p:cNvPr>
          <p:cNvSpPr/>
          <p:nvPr/>
        </p:nvSpPr>
        <p:spPr>
          <a:xfrm>
            <a:off x="1194764" y="294928"/>
            <a:ext cx="1210588" cy="492443"/>
          </a:xfrm>
          <a:prstGeom prst="rect">
            <a:avLst/>
          </a:prstGeom>
        </p:spPr>
        <p:txBody>
          <a:bodyPr wrap="none">
            <a:spAutoFit/>
          </a:bodyPr>
          <a:lstStyle/>
          <a:p>
            <a:pPr lvl="0" defTabSz="914377">
              <a:lnSpc>
                <a:spcPct val="130000"/>
              </a:lnSpc>
            </a:pPr>
            <a:r>
              <a:rPr lang="zh-CN" altLang="en-US" sz="2000" b="1" dirty="0">
                <a:solidFill>
                  <a:schemeClr val="bg1"/>
                </a:solidFill>
              </a:rPr>
              <a:t>研究背景</a:t>
            </a:r>
            <a:endParaRPr kumimoji="0" lang="en-US" altLang="zh-CN" sz="2000" b="1" i="0" u="none" strike="noStrike" kern="1200" cap="none" spc="0" normalizeH="0" baseline="0" noProof="0" dirty="0">
              <a:ln>
                <a:noFill/>
              </a:ln>
              <a:solidFill>
                <a:schemeClr val="bg1"/>
              </a:solidFill>
              <a:effectLst/>
              <a:uLnTx/>
              <a:uFillTx/>
              <a:latin typeface="微软雅黑"/>
              <a:ea typeface="微软雅黑"/>
            </a:endParaRPr>
          </a:p>
        </p:txBody>
      </p:sp>
      <p:sp>
        <p:nvSpPr>
          <p:cNvPr id="27" name="矩形 26">
            <a:extLst>
              <a:ext uri="{FF2B5EF4-FFF2-40B4-BE49-F238E27FC236}">
                <a16:creationId xmlns:a16="http://schemas.microsoft.com/office/drawing/2014/main" id="{AD1BB0E6-59B1-45CB-8193-FC7282B636C0}"/>
              </a:ext>
            </a:extLst>
          </p:cNvPr>
          <p:cNvSpPr/>
          <p:nvPr/>
        </p:nvSpPr>
        <p:spPr>
          <a:xfrm>
            <a:off x="308547" y="156488"/>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chemeClr val="bg1"/>
                </a:solidFill>
                <a:latin typeface="微软雅黑"/>
                <a:ea typeface="微软雅黑"/>
              </a:rPr>
              <a:t>1.</a:t>
            </a:r>
            <a:r>
              <a:rPr kumimoji="0" lang="en-US" altLang="zh-CN" sz="4000" b="1" i="0" u="none" strike="noStrike" kern="1200" cap="none" spc="0" normalizeH="0" baseline="0" noProof="0" dirty="0">
                <a:ln>
                  <a:noFill/>
                </a:ln>
                <a:solidFill>
                  <a:schemeClr val="bg1"/>
                </a:solidFill>
                <a:effectLst/>
                <a:uLnTx/>
                <a:uFillTx/>
                <a:latin typeface="微软雅黑"/>
                <a:ea typeface="微软雅黑"/>
                <a:cs typeface="+mn-cs"/>
              </a:rPr>
              <a:t>2</a:t>
            </a:r>
          </a:p>
        </p:txBody>
      </p:sp>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6587063" y="2808819"/>
            <a:ext cx="4851102" cy="20928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30000"/>
              </a:lnSpc>
              <a:buFont typeface="Arial" charset="0"/>
              <a:buChar char="•"/>
              <a:defRPr/>
            </a:pPr>
            <a:r>
              <a:rPr lang="zh-CN" altLang="zh-CN" sz="2000" b="1" dirty="0">
                <a:solidFill>
                  <a:schemeClr val="accent1">
                    <a:lumMod val="50000"/>
                  </a:schemeClr>
                </a:solidFill>
              </a:rPr>
              <a:t>速度更快、价格更低廉计算机的出现</a:t>
            </a:r>
            <a:endParaRPr lang="en-US" altLang="zh-CN" sz="2000" b="1" dirty="0">
              <a:solidFill>
                <a:schemeClr val="accent1">
                  <a:lumMod val="50000"/>
                </a:schemeClr>
              </a:solidFill>
            </a:endParaRPr>
          </a:p>
          <a:p>
            <a:pPr marL="285750" lvl="0" indent="-285750">
              <a:lnSpc>
                <a:spcPct val="130000"/>
              </a:lnSpc>
              <a:buFont typeface="Arial" charset="0"/>
              <a:buChar char="•"/>
              <a:defRPr/>
            </a:pPr>
            <a:endParaRPr lang="en-US" altLang="zh-CN" sz="2000" b="1" dirty="0">
              <a:solidFill>
                <a:schemeClr val="accent1">
                  <a:lumMod val="50000"/>
                </a:schemeClr>
              </a:solidFill>
            </a:endParaRPr>
          </a:p>
          <a:p>
            <a:pPr marL="285750" lvl="0" indent="-285750">
              <a:lnSpc>
                <a:spcPct val="130000"/>
              </a:lnSpc>
              <a:buFont typeface="Arial" charset="0"/>
              <a:buChar char="•"/>
              <a:defRPr/>
            </a:pPr>
            <a:r>
              <a:rPr lang="zh-CN" altLang="zh-CN" sz="2000" b="1" dirty="0">
                <a:solidFill>
                  <a:schemeClr val="accent1">
                    <a:lumMod val="50000"/>
                  </a:schemeClr>
                </a:solidFill>
              </a:rPr>
              <a:t>眼动信号记录装置的更高可用性</a:t>
            </a:r>
            <a:endParaRPr lang="en-US" altLang="zh-CN" sz="2000" b="1" dirty="0">
              <a:solidFill>
                <a:schemeClr val="accent1">
                  <a:lumMod val="50000"/>
                </a:schemeClr>
              </a:solidFill>
            </a:endParaRPr>
          </a:p>
          <a:p>
            <a:pPr marL="285750" lvl="0" indent="-285750">
              <a:lnSpc>
                <a:spcPct val="130000"/>
              </a:lnSpc>
              <a:buFont typeface="Arial" charset="0"/>
              <a:buChar char="•"/>
              <a:defRPr/>
            </a:pPr>
            <a:endParaRPr lang="en-US" altLang="zh-CN" sz="2000" b="1" dirty="0">
              <a:solidFill>
                <a:schemeClr val="accent1">
                  <a:lumMod val="50000"/>
                </a:schemeClr>
              </a:solidFill>
            </a:endParaRPr>
          </a:p>
          <a:p>
            <a:pPr marL="285750" lvl="0" indent="-285750">
              <a:lnSpc>
                <a:spcPct val="130000"/>
              </a:lnSpc>
              <a:buFont typeface="Arial" charset="0"/>
              <a:buChar char="•"/>
              <a:defRPr/>
            </a:pPr>
            <a:r>
              <a:rPr lang="zh-CN" altLang="zh-CN" sz="2000" b="1" dirty="0">
                <a:solidFill>
                  <a:schemeClr val="accent1">
                    <a:lumMod val="50000"/>
                  </a:schemeClr>
                </a:solidFill>
              </a:rPr>
              <a:t>更加强大的信号处理和机器学习算法。</a:t>
            </a:r>
            <a:endParaRPr kumimoji="0" lang="zh-CN" altLang="en-US" sz="1600" b="1" i="0" u="none" strike="noStrike" kern="1200" cap="none" spc="0" normalizeH="0" baseline="0" noProof="0" dirty="0">
              <a:ln>
                <a:noFill/>
              </a:ln>
              <a:solidFill>
                <a:schemeClr val="accent1">
                  <a:lumMod val="50000"/>
                </a:schemeClr>
              </a:solidFill>
              <a:effectLst/>
              <a:uLnTx/>
              <a:uFillTx/>
              <a:latin typeface="微软雅黑"/>
              <a:ea typeface="微软雅黑"/>
            </a:endParaRPr>
          </a:p>
        </p:txBody>
      </p:sp>
      <p:grpSp>
        <p:nvGrpSpPr>
          <p:cNvPr id="7" name="组 6"/>
          <p:cNvGrpSpPr/>
          <p:nvPr/>
        </p:nvGrpSpPr>
        <p:grpSpPr>
          <a:xfrm>
            <a:off x="382695" y="3297699"/>
            <a:ext cx="1115122" cy="1115122"/>
            <a:chOff x="6177776" y="1807948"/>
            <a:chExt cx="1115122" cy="1115122"/>
          </a:xfrm>
        </p:grpSpPr>
        <p:sp>
          <p:nvSpPr>
            <p:cNvPr id="5" name="椭圆 4"/>
            <p:cNvSpPr/>
            <p:nvPr/>
          </p:nvSpPr>
          <p:spPr>
            <a:xfrm>
              <a:off x="6177776" y="1807948"/>
              <a:ext cx="1115122" cy="11151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6" name="L 形 5"/>
            <p:cNvSpPr/>
            <p:nvPr/>
          </p:nvSpPr>
          <p:spPr>
            <a:xfrm rot="18900000">
              <a:off x="6407879" y="2115623"/>
              <a:ext cx="654917" cy="382985"/>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sp>
        <p:nvSpPr>
          <p:cNvPr id="9" name="矩形 8"/>
          <p:cNvSpPr/>
          <p:nvPr/>
        </p:nvSpPr>
        <p:spPr>
          <a:xfrm>
            <a:off x="1688425" y="3489006"/>
            <a:ext cx="3467616" cy="732508"/>
          </a:xfrm>
          <a:prstGeom prst="rect">
            <a:avLst/>
          </a:prstGeom>
          <a:solidFill>
            <a:schemeClr val="accent1">
              <a:lumMod val="75000"/>
            </a:schemeClr>
          </a:solidFill>
        </p:spPr>
        <p:txBody>
          <a:bodyPr wrap="square">
            <a:spAutoFit/>
          </a:bodyPr>
          <a:lstStyle/>
          <a:p>
            <a:pPr lvl="0" defTabSz="914377">
              <a:lnSpc>
                <a:spcPct val="130000"/>
              </a:lnSpc>
            </a:pPr>
            <a:r>
              <a:rPr lang="zh-CN" altLang="en-US" sz="1600" b="1" dirty="0">
                <a:solidFill>
                  <a:srgbClr val="FFFFFF"/>
                </a:solidFill>
              </a:rPr>
              <a:t>在传统屏显界面上实现基于眼动的交互控制，探索多通道交互的潜力</a:t>
            </a:r>
            <a:endParaRPr kumimoji="0" lang="en-US" altLang="zh-CN" sz="1600" b="1" i="0" u="none" strike="noStrike" kern="1200" cap="none" spc="0" normalizeH="0" baseline="0" noProof="0" dirty="0">
              <a:ln>
                <a:noFill/>
              </a:ln>
              <a:solidFill>
                <a:srgbClr val="FFFFFF"/>
              </a:solidFill>
              <a:effectLst/>
              <a:uLnTx/>
              <a:uFillTx/>
              <a:latin typeface="微软雅黑"/>
              <a:ea typeface="微软雅黑"/>
              <a:cs typeface="+mn-cs"/>
            </a:endParaRPr>
          </a:p>
        </p:txBody>
      </p:sp>
      <p:grpSp>
        <p:nvGrpSpPr>
          <p:cNvPr id="10" name="组 9"/>
          <p:cNvGrpSpPr/>
          <p:nvPr/>
        </p:nvGrpSpPr>
        <p:grpSpPr>
          <a:xfrm>
            <a:off x="382695" y="2053633"/>
            <a:ext cx="1115122" cy="1115122"/>
            <a:chOff x="6177776" y="1807948"/>
            <a:chExt cx="1115122" cy="1115122"/>
          </a:xfrm>
        </p:grpSpPr>
        <p:sp>
          <p:nvSpPr>
            <p:cNvPr id="11" name="椭圆 10"/>
            <p:cNvSpPr/>
            <p:nvPr/>
          </p:nvSpPr>
          <p:spPr>
            <a:xfrm>
              <a:off x="6177776" y="1807948"/>
              <a:ext cx="1115122" cy="11151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2" name="L 形 11"/>
            <p:cNvSpPr/>
            <p:nvPr/>
          </p:nvSpPr>
          <p:spPr>
            <a:xfrm rot="18900000">
              <a:off x="6407879" y="2115623"/>
              <a:ext cx="654917" cy="382985"/>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sp>
        <p:nvSpPr>
          <p:cNvPr id="13" name="矩形 12"/>
          <p:cNvSpPr/>
          <p:nvPr/>
        </p:nvSpPr>
        <p:spPr>
          <a:xfrm>
            <a:off x="1688424" y="2244940"/>
            <a:ext cx="3467616" cy="698974"/>
          </a:xfrm>
          <a:prstGeom prst="rect">
            <a:avLst/>
          </a:prstGeom>
          <a:solidFill>
            <a:schemeClr val="accent1">
              <a:lumMod val="50000"/>
            </a:schemeClr>
          </a:solidFill>
        </p:spPr>
        <p:txBody>
          <a:bodyPr wrap="square">
            <a:spAutoFit/>
          </a:bodyPr>
          <a:lstStyle/>
          <a:p>
            <a:pPr lvl="0" defTabSz="914377">
              <a:lnSpc>
                <a:spcPct val="130000"/>
              </a:lnSpc>
            </a:pPr>
            <a:r>
              <a:rPr lang="zh-CN" altLang="en-US" sz="1600" b="1" dirty="0">
                <a:solidFill>
                  <a:srgbClr val="FFFFFF"/>
                </a:solidFill>
              </a:rPr>
              <a:t>针对肢体残疾的用户，通过使用眼动控制能够实现基本的交互功能</a:t>
            </a:r>
            <a:endParaRPr kumimoji="0" lang="en-US" altLang="zh-CN" sz="1600" b="1" i="0" u="none" strike="noStrike" kern="1200" cap="none" spc="0" normalizeH="0" baseline="0" noProof="0" dirty="0">
              <a:ln>
                <a:noFill/>
              </a:ln>
              <a:solidFill>
                <a:srgbClr val="FFFFFF"/>
              </a:solidFill>
              <a:effectLst/>
              <a:uLnTx/>
              <a:uFillTx/>
              <a:latin typeface="微软雅黑"/>
              <a:ea typeface="微软雅黑"/>
              <a:cs typeface="+mn-cs"/>
            </a:endParaRPr>
          </a:p>
        </p:txBody>
      </p:sp>
      <p:grpSp>
        <p:nvGrpSpPr>
          <p:cNvPr id="14" name="组 13"/>
          <p:cNvGrpSpPr/>
          <p:nvPr/>
        </p:nvGrpSpPr>
        <p:grpSpPr>
          <a:xfrm>
            <a:off x="382695" y="4541765"/>
            <a:ext cx="1115122" cy="1115122"/>
            <a:chOff x="6177776" y="1807948"/>
            <a:chExt cx="1115122" cy="1115122"/>
          </a:xfrm>
        </p:grpSpPr>
        <p:sp>
          <p:nvSpPr>
            <p:cNvPr id="15" name="椭圆 14"/>
            <p:cNvSpPr/>
            <p:nvPr/>
          </p:nvSpPr>
          <p:spPr>
            <a:xfrm>
              <a:off x="6177776" y="1807948"/>
              <a:ext cx="1115122" cy="11151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6" name="L 形 15"/>
            <p:cNvSpPr/>
            <p:nvPr/>
          </p:nvSpPr>
          <p:spPr>
            <a:xfrm rot="18900000">
              <a:off x="6407879" y="2115623"/>
              <a:ext cx="654917" cy="382985"/>
            </a:xfrm>
            <a:prstGeom prst="corner">
              <a:avLst>
                <a:gd name="adj1" fmla="val 28880"/>
                <a:gd name="adj2" fmla="val 27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sp>
        <p:nvSpPr>
          <p:cNvPr id="17" name="矩形 16"/>
          <p:cNvSpPr/>
          <p:nvPr/>
        </p:nvSpPr>
        <p:spPr>
          <a:xfrm>
            <a:off x="1688425" y="4733072"/>
            <a:ext cx="3467616" cy="732508"/>
          </a:xfrm>
          <a:prstGeom prst="rect">
            <a:avLst/>
          </a:prstGeom>
          <a:solidFill>
            <a:schemeClr val="accent1"/>
          </a:solidFill>
        </p:spPr>
        <p:txBody>
          <a:bodyPr wrap="square">
            <a:spAutoFit/>
          </a:bodyPr>
          <a:lstStyle/>
          <a:p>
            <a:pPr lvl="0" defTabSz="914377">
              <a:lnSpc>
                <a:spcPct val="130000"/>
              </a:lnSpc>
            </a:pPr>
            <a:r>
              <a:rPr lang="zh-CN" altLang="en-US" sz="1600" b="1" dirty="0">
                <a:solidFill>
                  <a:srgbClr val="FFFFFF"/>
                </a:solidFill>
              </a:rPr>
              <a:t>通过可用性测试研究基于眼动交互方式下的影响因素</a:t>
            </a:r>
            <a:endParaRPr kumimoji="0" lang="en-US" altLang="zh-CN" sz="1600" b="1"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21" name="矩形 20">
            <a:extLst>
              <a:ext uri="{FF2B5EF4-FFF2-40B4-BE49-F238E27FC236}">
                <a16:creationId xmlns:a16="http://schemas.microsoft.com/office/drawing/2014/main" id="{5E93EFED-E217-4CD3-9C59-0E8C5C68560B}"/>
              </a:ext>
            </a:extLst>
          </p:cNvPr>
          <p:cNvSpPr/>
          <p:nvPr/>
        </p:nvSpPr>
        <p:spPr>
          <a:xfrm flipV="1">
            <a:off x="382695" y="249767"/>
            <a:ext cx="765739"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chemeClr val="bg1"/>
              </a:solidFill>
              <a:effectLst/>
              <a:uLnTx/>
              <a:uFillTx/>
              <a:latin typeface="微软雅黑"/>
              <a:ea typeface="微软雅黑"/>
              <a:cs typeface="+mn-cs"/>
            </a:endParaRPr>
          </a:p>
        </p:txBody>
      </p:sp>
      <p:sp>
        <p:nvSpPr>
          <p:cNvPr id="22" name="矩形 21">
            <a:extLst>
              <a:ext uri="{FF2B5EF4-FFF2-40B4-BE49-F238E27FC236}">
                <a16:creationId xmlns:a16="http://schemas.microsoft.com/office/drawing/2014/main" id="{E8035185-1854-48B8-BDB3-E20DA5966057}"/>
              </a:ext>
            </a:extLst>
          </p:cNvPr>
          <p:cNvSpPr/>
          <p:nvPr/>
        </p:nvSpPr>
        <p:spPr>
          <a:xfrm>
            <a:off x="1194764" y="294928"/>
            <a:ext cx="1210588" cy="492443"/>
          </a:xfrm>
          <a:prstGeom prst="rect">
            <a:avLst/>
          </a:prstGeom>
        </p:spPr>
        <p:txBody>
          <a:bodyPr wrap="none">
            <a:spAutoFit/>
          </a:bodyPr>
          <a:lstStyle/>
          <a:p>
            <a:pPr lvl="0" defTabSz="914377">
              <a:lnSpc>
                <a:spcPct val="130000"/>
              </a:lnSpc>
            </a:pPr>
            <a:r>
              <a:rPr lang="zh-CN" altLang="en-US" sz="2000" b="1" dirty="0">
                <a:solidFill>
                  <a:schemeClr val="bg1"/>
                </a:solidFill>
              </a:rPr>
              <a:t>研究意义</a:t>
            </a:r>
            <a:endParaRPr kumimoji="0" lang="en-US" altLang="zh-CN" sz="2000" b="1" i="0" u="none" strike="noStrike" kern="1200" cap="none" spc="0" normalizeH="0" baseline="0" noProof="0" dirty="0">
              <a:ln>
                <a:noFill/>
              </a:ln>
              <a:solidFill>
                <a:schemeClr val="bg1"/>
              </a:solidFill>
              <a:effectLst/>
              <a:uLnTx/>
              <a:uFillTx/>
              <a:latin typeface="微软雅黑"/>
              <a:ea typeface="微软雅黑"/>
            </a:endParaRPr>
          </a:p>
        </p:txBody>
      </p:sp>
      <p:sp>
        <p:nvSpPr>
          <p:cNvPr id="23" name="矩形 22">
            <a:extLst>
              <a:ext uri="{FF2B5EF4-FFF2-40B4-BE49-F238E27FC236}">
                <a16:creationId xmlns:a16="http://schemas.microsoft.com/office/drawing/2014/main" id="{217061EB-1D6E-440F-B611-D24A38071398}"/>
              </a:ext>
            </a:extLst>
          </p:cNvPr>
          <p:cNvSpPr/>
          <p:nvPr/>
        </p:nvSpPr>
        <p:spPr>
          <a:xfrm>
            <a:off x="308547" y="156488"/>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chemeClr val="bg1"/>
                </a:solidFill>
                <a:latin typeface="微软雅黑"/>
                <a:ea typeface="微软雅黑"/>
              </a:rPr>
              <a:t>1.</a:t>
            </a:r>
            <a:r>
              <a:rPr kumimoji="0" lang="en-US" altLang="zh-CN" sz="4000" b="1" i="0" u="none" strike="noStrike" kern="1200" cap="none" spc="0" normalizeH="0" baseline="0" noProof="0" dirty="0">
                <a:ln>
                  <a:noFill/>
                </a:ln>
                <a:solidFill>
                  <a:schemeClr val="bg1"/>
                </a:solidFill>
                <a:effectLst/>
                <a:uLnTx/>
                <a:uFillTx/>
                <a:latin typeface="微软雅黑"/>
                <a:ea typeface="微软雅黑"/>
                <a:cs typeface="+mn-cs"/>
              </a:rPr>
              <a:t>3</a:t>
            </a:r>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文献综述</a:t>
            </a:r>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5581572" y="4007072"/>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0" name="文本框 8"/>
          <p:cNvSpPr txBox="1"/>
          <p:nvPr/>
        </p:nvSpPr>
        <p:spPr>
          <a:xfrm>
            <a:off x="6337413" y="4499515"/>
            <a:ext cx="3703111" cy="15327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dirty="0">
                <a:solidFill>
                  <a:srgbClr val="000000">
                    <a:lumMod val="75000"/>
                    <a:lumOff val="25000"/>
                  </a:srgbClr>
                </a:solidFill>
              </a:rPr>
              <a:t>基于</a:t>
            </a:r>
            <a:r>
              <a:rPr lang="en-US" altLang="zh-CN" dirty="0">
                <a:solidFill>
                  <a:srgbClr val="000000">
                    <a:lumMod val="75000"/>
                    <a:lumOff val="25000"/>
                  </a:srgbClr>
                </a:solidFill>
              </a:rPr>
              <a:t>Google API</a:t>
            </a:r>
            <a:r>
              <a:rPr lang="zh-CN" altLang="en-US" dirty="0">
                <a:solidFill>
                  <a:srgbClr val="000000">
                    <a:lumMod val="75000"/>
                    <a:lumOff val="25000"/>
                  </a:srgbClr>
                </a:solidFill>
              </a:rPr>
              <a:t>，用户在阅读到文本中的地名时自动高亮并更新阅读器旁边的电子地图，并在其上标出文本中被用户注视到的地名。</a:t>
            </a:r>
            <a:endParaRPr kumimoji="0" lang="zh-CN" altLang="en-US"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1" name="矩形 10"/>
          <p:cNvSpPr/>
          <p:nvPr/>
        </p:nvSpPr>
        <p:spPr>
          <a:xfrm>
            <a:off x="6393641" y="4052233"/>
            <a:ext cx="1176925" cy="450508"/>
          </a:xfrm>
          <a:prstGeom prst="rect">
            <a:avLst/>
          </a:prstGeom>
        </p:spPr>
        <p:txBody>
          <a:bodyPr wrap="none">
            <a:spAutoFit/>
          </a:bodyPr>
          <a:lstStyle/>
          <a:p>
            <a:pPr lvl="0" defTabSz="914377">
              <a:lnSpc>
                <a:spcPct val="130000"/>
              </a:lnSpc>
              <a:defRPr/>
            </a:pPr>
            <a:r>
              <a:rPr lang="en-US" altLang="zh-CN" sz="2000" b="1" dirty="0" err="1">
                <a:solidFill>
                  <a:srgbClr val="838FD4">
                    <a:lumMod val="75000"/>
                  </a:srgbClr>
                </a:solidFill>
              </a:rPr>
              <a:t>GazeGIS</a:t>
            </a:r>
            <a:endParaRPr kumimoji="0" lang="en-US" altLang="zh-CN" sz="2000" b="1"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p:txBody>
      </p:sp>
      <p:sp>
        <p:nvSpPr>
          <p:cNvPr id="12" name="矩形 11"/>
          <p:cNvSpPr/>
          <p:nvPr/>
        </p:nvSpPr>
        <p:spPr>
          <a:xfrm>
            <a:off x="5521165" y="4007072"/>
            <a:ext cx="816249" cy="892552"/>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a:ln>
                  <a:noFill/>
                </a:ln>
                <a:solidFill>
                  <a:srgbClr val="838FD4">
                    <a:lumMod val="75000"/>
                  </a:srgbClr>
                </a:solidFill>
                <a:effectLst/>
                <a:uLnTx/>
                <a:uFillTx/>
                <a:latin typeface="微软雅黑"/>
                <a:ea typeface="微软雅黑"/>
                <a:cs typeface="+mn-cs"/>
              </a:rPr>
              <a:t>01</a:t>
            </a:r>
            <a:endParaRPr kumimoji="0" lang="en-US" altLang="zh-CN" sz="4000" b="1"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6A7E06E2-3702-4685-AB9E-E6A49CBC7E13}"/>
              </a:ext>
            </a:extLst>
          </p:cNvPr>
          <p:cNvPicPr>
            <a:picLocks noChangeAspect="1"/>
          </p:cNvPicPr>
          <p:nvPr/>
        </p:nvPicPr>
        <p:blipFill>
          <a:blip r:embed="rId2"/>
          <a:stretch>
            <a:fillRect/>
          </a:stretch>
        </p:blipFill>
        <p:spPr>
          <a:xfrm>
            <a:off x="542055" y="1165368"/>
            <a:ext cx="4570985" cy="5230967"/>
          </a:xfrm>
          <a:prstGeom prst="rect">
            <a:avLst/>
          </a:prstGeom>
        </p:spPr>
      </p:pic>
      <p:pic>
        <p:nvPicPr>
          <p:cNvPr id="4" name="图片 3">
            <a:extLst>
              <a:ext uri="{FF2B5EF4-FFF2-40B4-BE49-F238E27FC236}">
                <a16:creationId xmlns:a16="http://schemas.microsoft.com/office/drawing/2014/main" id="{DA93DDA1-3428-4C13-A2C1-1DEC3DC344BF}"/>
              </a:ext>
            </a:extLst>
          </p:cNvPr>
          <p:cNvPicPr>
            <a:picLocks noChangeAspect="1"/>
          </p:cNvPicPr>
          <p:nvPr/>
        </p:nvPicPr>
        <p:blipFill>
          <a:blip r:embed="rId3"/>
          <a:stretch>
            <a:fillRect/>
          </a:stretch>
        </p:blipFill>
        <p:spPr>
          <a:xfrm>
            <a:off x="5521165" y="1165368"/>
            <a:ext cx="4741088" cy="2374943"/>
          </a:xfrm>
          <a:prstGeom prst="rect">
            <a:avLst/>
          </a:prstGeom>
        </p:spPr>
      </p:pic>
      <p:sp>
        <p:nvSpPr>
          <p:cNvPr id="19" name="矩形 18">
            <a:extLst>
              <a:ext uri="{FF2B5EF4-FFF2-40B4-BE49-F238E27FC236}">
                <a16:creationId xmlns:a16="http://schemas.microsoft.com/office/drawing/2014/main" id="{633841C7-982E-4FF8-8E00-D02BA6D38DFA}"/>
              </a:ext>
            </a:extLst>
          </p:cNvPr>
          <p:cNvSpPr/>
          <p:nvPr/>
        </p:nvSpPr>
        <p:spPr>
          <a:xfrm flipV="1">
            <a:off x="382695" y="249767"/>
            <a:ext cx="765739" cy="45719"/>
          </a:xfrm>
          <a:prstGeom prst="rect">
            <a:avLst/>
          </a:prstGeom>
          <a:solidFill>
            <a:srgbClr val="536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5363C3"/>
              </a:solidFill>
              <a:effectLst/>
              <a:uLnTx/>
              <a:uFillTx/>
              <a:latin typeface="微软雅黑"/>
              <a:ea typeface="微软雅黑"/>
              <a:cs typeface="+mn-cs"/>
            </a:endParaRPr>
          </a:p>
        </p:txBody>
      </p:sp>
      <p:sp>
        <p:nvSpPr>
          <p:cNvPr id="20" name="矩形 19">
            <a:extLst>
              <a:ext uri="{FF2B5EF4-FFF2-40B4-BE49-F238E27FC236}">
                <a16:creationId xmlns:a16="http://schemas.microsoft.com/office/drawing/2014/main" id="{6080F375-F29C-4CF8-AE41-AD1FE0A1F86F}"/>
              </a:ext>
            </a:extLst>
          </p:cNvPr>
          <p:cNvSpPr/>
          <p:nvPr/>
        </p:nvSpPr>
        <p:spPr>
          <a:xfrm>
            <a:off x="1194764" y="294928"/>
            <a:ext cx="4031873" cy="450508"/>
          </a:xfrm>
          <a:prstGeom prst="rect">
            <a:avLst/>
          </a:prstGeom>
        </p:spPr>
        <p:txBody>
          <a:bodyPr wrap="none">
            <a:spAutoFit/>
          </a:bodyPr>
          <a:lstStyle/>
          <a:p>
            <a:pPr lvl="0" defTabSz="914377">
              <a:lnSpc>
                <a:spcPct val="130000"/>
              </a:lnSpc>
            </a:pPr>
            <a:r>
              <a:rPr lang="zh-CN" altLang="en-US" sz="2000" b="1" dirty="0">
                <a:solidFill>
                  <a:srgbClr val="5363C3"/>
                </a:solidFill>
              </a:rPr>
              <a:t>基于自然眼动信息的视线反馈技术</a:t>
            </a:r>
            <a:endParaRPr kumimoji="0" lang="en-US" altLang="zh-CN" sz="2000" b="1" i="0" u="none" strike="noStrike" kern="1200" cap="none" spc="0" normalizeH="0" baseline="0" noProof="0" dirty="0">
              <a:ln>
                <a:noFill/>
              </a:ln>
              <a:solidFill>
                <a:srgbClr val="5363C3"/>
              </a:solidFill>
              <a:effectLst/>
              <a:uLnTx/>
              <a:uFillTx/>
              <a:latin typeface="微软雅黑"/>
              <a:ea typeface="微软雅黑"/>
            </a:endParaRPr>
          </a:p>
        </p:txBody>
      </p:sp>
      <p:sp>
        <p:nvSpPr>
          <p:cNvPr id="21" name="矩形 20">
            <a:extLst>
              <a:ext uri="{FF2B5EF4-FFF2-40B4-BE49-F238E27FC236}">
                <a16:creationId xmlns:a16="http://schemas.microsoft.com/office/drawing/2014/main" id="{6B1E2AA4-8ED9-40A1-951F-D79804BA9FC5}"/>
              </a:ext>
            </a:extLst>
          </p:cNvPr>
          <p:cNvSpPr/>
          <p:nvPr/>
        </p:nvSpPr>
        <p:spPr>
          <a:xfrm>
            <a:off x="308547" y="156488"/>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rgbClr val="5363C3"/>
                </a:solidFill>
                <a:latin typeface="微软雅黑"/>
                <a:ea typeface="微软雅黑"/>
              </a:rPr>
              <a:t>2.1</a:t>
            </a:r>
            <a:endParaRPr kumimoji="0" lang="en-US" altLang="zh-CN" sz="4000" b="1" i="0" u="none" strike="noStrike" kern="1200" cap="none" spc="0" normalizeH="0" baseline="0" noProof="0" dirty="0">
              <a:ln>
                <a:noFill/>
              </a:ln>
              <a:solidFill>
                <a:srgbClr val="5363C3"/>
              </a:solidFill>
              <a:effectLst/>
              <a:uLnTx/>
              <a:uFillTx/>
              <a:latin typeface="微软雅黑"/>
              <a:ea typeface="微软雅黑"/>
              <a:cs typeface="+mn-cs"/>
            </a:endParaRPr>
          </a:p>
        </p:txBody>
      </p:sp>
    </p:spTree>
    <p:extLst>
      <p:ext uri="{BB962C8B-B14F-4D97-AF65-F5344CB8AC3E}">
        <p14:creationId xmlns:p14="http://schemas.microsoft.com/office/powerpoint/2010/main" val="1206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5581572" y="4007072"/>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0" name="文本框 8"/>
          <p:cNvSpPr txBox="1"/>
          <p:nvPr/>
        </p:nvSpPr>
        <p:spPr>
          <a:xfrm>
            <a:off x="6337413" y="4499515"/>
            <a:ext cx="3703111" cy="15327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defRPr/>
            </a:pPr>
            <a:r>
              <a:rPr lang="zh-CN" altLang="en-US" dirty="0">
                <a:solidFill>
                  <a:srgbClr val="000000">
                    <a:lumMod val="75000"/>
                    <a:lumOff val="25000"/>
                  </a:srgbClr>
                </a:solidFill>
              </a:rPr>
              <a:t>类似飞机座舱、发电站控制台等复杂或超复杂人机系统为了完成系统的功能，需要呈现大量的信息，其中视觉信息占相当大的部分</a:t>
            </a:r>
            <a:endParaRPr kumimoji="0" lang="zh-CN" altLang="en-US"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1" name="矩形 10"/>
          <p:cNvSpPr/>
          <p:nvPr/>
        </p:nvSpPr>
        <p:spPr>
          <a:xfrm>
            <a:off x="6393641" y="4052233"/>
            <a:ext cx="3262432" cy="450508"/>
          </a:xfrm>
          <a:prstGeom prst="rect">
            <a:avLst/>
          </a:prstGeom>
        </p:spPr>
        <p:txBody>
          <a:bodyPr wrap="none">
            <a:spAutoFit/>
          </a:bodyPr>
          <a:lstStyle/>
          <a:p>
            <a:pPr lvl="0" defTabSz="914377">
              <a:lnSpc>
                <a:spcPct val="130000"/>
              </a:lnSpc>
              <a:defRPr/>
            </a:pPr>
            <a:r>
              <a:rPr lang="zh-CN" altLang="en-US" sz="2000" b="1">
                <a:solidFill>
                  <a:srgbClr val="838FD4">
                    <a:lumMod val="75000"/>
                  </a:srgbClr>
                </a:solidFill>
              </a:rPr>
              <a:t>海量信息下的动态突显交互</a:t>
            </a:r>
            <a:endParaRPr kumimoji="0" lang="en-US" altLang="zh-CN" sz="2000" b="1"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p:txBody>
      </p:sp>
      <p:sp>
        <p:nvSpPr>
          <p:cNvPr id="12" name="矩形 11"/>
          <p:cNvSpPr/>
          <p:nvPr/>
        </p:nvSpPr>
        <p:spPr>
          <a:xfrm>
            <a:off x="5521165" y="4007072"/>
            <a:ext cx="774571"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838FD4">
                    <a:lumMod val="75000"/>
                  </a:srgbClr>
                </a:solidFill>
                <a:effectLst/>
                <a:uLnTx/>
                <a:uFillTx/>
                <a:latin typeface="微软雅黑"/>
                <a:ea typeface="微软雅黑"/>
                <a:cs typeface="+mn-cs"/>
              </a:rPr>
              <a:t>02</a:t>
            </a:r>
          </a:p>
        </p:txBody>
      </p:sp>
      <p:pic>
        <p:nvPicPr>
          <p:cNvPr id="5" name="图片 4">
            <a:extLst>
              <a:ext uri="{FF2B5EF4-FFF2-40B4-BE49-F238E27FC236}">
                <a16:creationId xmlns:a16="http://schemas.microsoft.com/office/drawing/2014/main" id="{BCED8FED-354A-4DD5-BCC4-D6A717E2DBE7}"/>
              </a:ext>
            </a:extLst>
          </p:cNvPr>
          <p:cNvPicPr>
            <a:picLocks noChangeAspect="1"/>
          </p:cNvPicPr>
          <p:nvPr/>
        </p:nvPicPr>
        <p:blipFill>
          <a:blip r:embed="rId2"/>
          <a:stretch>
            <a:fillRect/>
          </a:stretch>
        </p:blipFill>
        <p:spPr>
          <a:xfrm>
            <a:off x="5581572" y="1048811"/>
            <a:ext cx="4313542" cy="2561850"/>
          </a:xfrm>
          <a:prstGeom prst="rect">
            <a:avLst/>
          </a:prstGeom>
        </p:spPr>
      </p:pic>
      <p:pic>
        <p:nvPicPr>
          <p:cNvPr id="6" name="图片 5">
            <a:extLst>
              <a:ext uri="{FF2B5EF4-FFF2-40B4-BE49-F238E27FC236}">
                <a16:creationId xmlns:a16="http://schemas.microsoft.com/office/drawing/2014/main" id="{6EB669E8-FE83-4D2D-8B5D-2ED18A400160}"/>
              </a:ext>
            </a:extLst>
          </p:cNvPr>
          <p:cNvPicPr>
            <a:picLocks noChangeAspect="1"/>
          </p:cNvPicPr>
          <p:nvPr/>
        </p:nvPicPr>
        <p:blipFill>
          <a:blip r:embed="rId3"/>
          <a:stretch>
            <a:fillRect/>
          </a:stretch>
        </p:blipFill>
        <p:spPr>
          <a:xfrm>
            <a:off x="531797" y="1801137"/>
            <a:ext cx="4352381" cy="3619048"/>
          </a:xfrm>
          <a:prstGeom prst="rect">
            <a:avLst/>
          </a:prstGeom>
        </p:spPr>
      </p:pic>
      <p:sp>
        <p:nvSpPr>
          <p:cNvPr id="14" name="矩形 13">
            <a:extLst>
              <a:ext uri="{FF2B5EF4-FFF2-40B4-BE49-F238E27FC236}">
                <a16:creationId xmlns:a16="http://schemas.microsoft.com/office/drawing/2014/main" id="{1DB2324C-542B-4658-ACDF-3FFB07E2373E}"/>
              </a:ext>
            </a:extLst>
          </p:cNvPr>
          <p:cNvSpPr/>
          <p:nvPr/>
        </p:nvSpPr>
        <p:spPr>
          <a:xfrm flipV="1">
            <a:off x="382695" y="249767"/>
            <a:ext cx="765739" cy="45719"/>
          </a:xfrm>
          <a:prstGeom prst="rect">
            <a:avLst/>
          </a:prstGeom>
          <a:solidFill>
            <a:srgbClr val="536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5363C3"/>
              </a:solidFill>
              <a:effectLst/>
              <a:uLnTx/>
              <a:uFillTx/>
              <a:latin typeface="微软雅黑"/>
              <a:ea typeface="微软雅黑"/>
              <a:cs typeface="+mn-cs"/>
            </a:endParaRPr>
          </a:p>
        </p:txBody>
      </p:sp>
      <p:sp>
        <p:nvSpPr>
          <p:cNvPr id="15" name="矩形 14">
            <a:extLst>
              <a:ext uri="{FF2B5EF4-FFF2-40B4-BE49-F238E27FC236}">
                <a16:creationId xmlns:a16="http://schemas.microsoft.com/office/drawing/2014/main" id="{86111C8B-EBDF-4CC1-B20D-B0EE209054CB}"/>
              </a:ext>
            </a:extLst>
          </p:cNvPr>
          <p:cNvSpPr/>
          <p:nvPr/>
        </p:nvSpPr>
        <p:spPr>
          <a:xfrm>
            <a:off x="1194764" y="294928"/>
            <a:ext cx="4031873" cy="450508"/>
          </a:xfrm>
          <a:prstGeom prst="rect">
            <a:avLst/>
          </a:prstGeom>
        </p:spPr>
        <p:txBody>
          <a:bodyPr wrap="none">
            <a:spAutoFit/>
          </a:bodyPr>
          <a:lstStyle/>
          <a:p>
            <a:pPr lvl="0" defTabSz="914377">
              <a:lnSpc>
                <a:spcPct val="130000"/>
              </a:lnSpc>
            </a:pPr>
            <a:r>
              <a:rPr lang="zh-CN" altLang="en-US" sz="2000" b="1" dirty="0">
                <a:solidFill>
                  <a:srgbClr val="5363C3"/>
                </a:solidFill>
              </a:rPr>
              <a:t>基于自然眼动信息的视线反馈技术</a:t>
            </a:r>
            <a:endParaRPr kumimoji="0" lang="en-US" altLang="zh-CN" sz="2000" b="1" i="0" u="none" strike="noStrike" kern="1200" cap="none" spc="0" normalizeH="0" baseline="0" noProof="0" dirty="0">
              <a:ln>
                <a:noFill/>
              </a:ln>
              <a:solidFill>
                <a:srgbClr val="5363C3"/>
              </a:solidFill>
              <a:effectLst/>
              <a:uLnTx/>
              <a:uFillTx/>
              <a:latin typeface="微软雅黑"/>
              <a:ea typeface="微软雅黑"/>
            </a:endParaRPr>
          </a:p>
        </p:txBody>
      </p:sp>
      <p:sp>
        <p:nvSpPr>
          <p:cNvPr id="16" name="矩形 15">
            <a:extLst>
              <a:ext uri="{FF2B5EF4-FFF2-40B4-BE49-F238E27FC236}">
                <a16:creationId xmlns:a16="http://schemas.microsoft.com/office/drawing/2014/main" id="{6F2E3E11-0430-4A77-9CE6-E72A292E7F75}"/>
              </a:ext>
            </a:extLst>
          </p:cNvPr>
          <p:cNvSpPr/>
          <p:nvPr/>
        </p:nvSpPr>
        <p:spPr>
          <a:xfrm>
            <a:off x="308547" y="156488"/>
            <a:ext cx="914033" cy="808683"/>
          </a:xfrm>
          <a:prstGeom prst="rect">
            <a:avLst/>
          </a:prstGeom>
        </p:spPr>
        <p:txBody>
          <a:bodyPr wrap="none">
            <a:spAutoFit/>
          </a:bodyPr>
          <a:lstStyle/>
          <a:p>
            <a:pPr marL="0" marR="0" lvl="0" indent="0" algn="l" defTabSz="914377" rtl="0" eaLnBrk="1" fontAlgn="auto" latinLnBrk="0" hangingPunct="1">
              <a:lnSpc>
                <a:spcPct val="130000"/>
              </a:lnSpc>
              <a:spcBef>
                <a:spcPts val="0"/>
              </a:spcBef>
              <a:spcAft>
                <a:spcPts val="0"/>
              </a:spcAft>
              <a:buClrTx/>
              <a:buSzTx/>
              <a:buFontTx/>
              <a:buNone/>
              <a:tabLst/>
              <a:defRPr/>
            </a:pPr>
            <a:r>
              <a:rPr lang="en-US" altLang="zh-CN" sz="4000" b="1" dirty="0">
                <a:solidFill>
                  <a:srgbClr val="5363C3"/>
                </a:solidFill>
                <a:latin typeface="微软雅黑"/>
                <a:ea typeface="微软雅黑"/>
              </a:rPr>
              <a:t>2.1</a:t>
            </a:r>
            <a:endParaRPr kumimoji="0" lang="en-US" altLang="zh-CN" sz="4000" b="1" i="0" u="none" strike="noStrike" kern="1200" cap="none" spc="0" normalizeH="0" baseline="0" noProof="0" dirty="0">
              <a:ln>
                <a:noFill/>
              </a:ln>
              <a:solidFill>
                <a:srgbClr val="5363C3"/>
              </a:solidFill>
              <a:effectLst/>
              <a:uLnTx/>
              <a:uFillTx/>
              <a:latin typeface="微软雅黑"/>
              <a:ea typeface="微软雅黑"/>
              <a:cs typeface="+mn-cs"/>
            </a:endParaRPr>
          </a:p>
        </p:txBody>
      </p:sp>
    </p:spTree>
    <p:extLst>
      <p:ext uri="{BB962C8B-B14F-4D97-AF65-F5344CB8AC3E}">
        <p14:creationId xmlns:p14="http://schemas.microsoft.com/office/powerpoint/2010/main" val="293158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27DC2"/>
      </a:accent1>
      <a:accent2>
        <a:srgbClr val="03509C"/>
      </a:accent2>
      <a:accent3>
        <a:srgbClr val="6CAFE1"/>
      </a:accent3>
      <a:accent4>
        <a:srgbClr val="F17B1C"/>
      </a:accent4>
      <a:accent5>
        <a:srgbClr val="FDBB2F"/>
      </a:accent5>
      <a:accent6>
        <a:srgbClr val="7AC141"/>
      </a:accent6>
      <a:hlink>
        <a:srgbClr val="027DC2"/>
      </a:hlink>
      <a:folHlink>
        <a:srgbClr val="BFBFBF"/>
      </a:folHlink>
    </a:clrScheme>
    <a:fontScheme name="fwk0i1sp">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rgbClr val="000000"/>
      </a:dk1>
      <a:lt1>
        <a:srgbClr val="FFFFFF"/>
      </a:lt1>
      <a:dk2>
        <a:srgbClr val="778495"/>
      </a:dk2>
      <a:lt2>
        <a:srgbClr val="F0F0F0"/>
      </a:lt2>
      <a:accent1>
        <a:srgbClr val="027DC2"/>
      </a:accent1>
      <a:accent2>
        <a:srgbClr val="03509C"/>
      </a:accent2>
      <a:accent3>
        <a:srgbClr val="6CAFE1"/>
      </a:accent3>
      <a:accent4>
        <a:srgbClr val="F17B1C"/>
      </a:accent4>
      <a:accent5>
        <a:srgbClr val="FDBB2F"/>
      </a:accent5>
      <a:accent6>
        <a:srgbClr val="7AC141"/>
      </a:accent6>
      <a:hlink>
        <a:srgbClr val="027DC2"/>
      </a:hlink>
      <a:folHlink>
        <a:srgbClr val="BFBFBF"/>
      </a:folHlink>
    </a:clrScheme>
    <a:fontScheme name="fwk0i1sp">
      <a:majorFont>
        <a:latin typeface="Arial" panose="020F0302020204030204"/>
        <a:ea typeface="Microsoft YaHei"/>
        <a:cs typeface=""/>
      </a:majorFont>
      <a:minorFont>
        <a:latin typeface="Arial" panose="020F0502020204030204"/>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1498</Words>
  <Application>Microsoft Office PowerPoint</Application>
  <PresentationFormat>宽屏</PresentationFormat>
  <Paragraphs>212</Paragraphs>
  <Slides>28</Slides>
  <Notes>1</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28</vt:i4>
      </vt:variant>
    </vt:vector>
  </HeadingPairs>
  <TitlesOfParts>
    <vt:vector size="40" baseType="lpstr">
      <vt:lpstr>等线</vt:lpstr>
      <vt:lpstr>宋体</vt:lpstr>
      <vt:lpstr>微软雅黑</vt:lpstr>
      <vt:lpstr>微软雅黑</vt:lpstr>
      <vt:lpstr>Arial</vt:lpstr>
      <vt:lpstr>Century Gothic</vt:lpstr>
      <vt:lpstr>Segoe UI Light</vt:lpstr>
      <vt:lpstr>Times New Roman</vt:lpstr>
      <vt:lpstr>Office 主题​​</vt:lpstr>
      <vt:lpstr>OfficePLUS</vt:lpstr>
      <vt:lpstr>模板页面</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李伟哲</dc:creator>
  <cp:lastModifiedBy>李伟哲</cp:lastModifiedBy>
  <cp:revision>34</cp:revision>
  <dcterms:created xsi:type="dcterms:W3CDTF">2017-12-21T01:16:01Z</dcterms:created>
  <dcterms:modified xsi:type="dcterms:W3CDTF">2017-12-22T03:25:00Z</dcterms:modified>
</cp:coreProperties>
</file>